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58" r:id="rId3"/>
    <p:sldId id="260" r:id="rId4"/>
    <p:sldId id="261" r:id="rId5"/>
    <p:sldId id="262" r:id="rId6"/>
    <p:sldId id="283" r:id="rId7"/>
    <p:sldId id="263" r:id="rId8"/>
    <p:sldId id="270" r:id="rId9"/>
    <p:sldId id="264" r:id="rId10"/>
    <p:sldId id="266" r:id="rId11"/>
    <p:sldId id="268" r:id="rId12"/>
    <p:sldId id="269" r:id="rId13"/>
    <p:sldId id="271" r:id="rId14"/>
    <p:sldId id="272" r:id="rId15"/>
    <p:sldId id="273" r:id="rId16"/>
    <p:sldId id="274" r:id="rId17"/>
    <p:sldId id="275" r:id="rId18"/>
    <p:sldId id="276" r:id="rId19"/>
    <p:sldId id="280" r:id="rId20"/>
    <p:sldId id="279" r:id="rId21"/>
    <p:sldId id="278" r:id="rId22"/>
    <p:sldId id="281" r:id="rId23"/>
    <p:sldId id="282" r:id="rId2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111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38462C-9DFA-4EB2-AB87-0454B5F12E47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D542F93-B81E-4059-A0B9-DCE7EFB87D6A}">
      <dgm:prSet/>
      <dgm:spPr/>
      <dgm:t>
        <a:bodyPr/>
        <a:lstStyle/>
        <a:p>
          <a:r>
            <a:rPr lang="es-CO"/>
            <a:t>fact_planet_raw (1 fila por planeta)</a:t>
          </a:r>
          <a:endParaRPr lang="en-US"/>
        </a:p>
      </dgm:t>
    </dgm:pt>
    <dgm:pt modelId="{0F5421E6-E054-4705-8EDE-76A603F157FF}" type="parTrans" cxnId="{3604EBF2-B2C1-4715-9A1B-F87319972CCD}">
      <dgm:prSet/>
      <dgm:spPr/>
      <dgm:t>
        <a:bodyPr/>
        <a:lstStyle/>
        <a:p>
          <a:endParaRPr lang="en-US"/>
        </a:p>
      </dgm:t>
    </dgm:pt>
    <dgm:pt modelId="{AC9F2D5A-F3B7-4C71-AD3C-DC66CF951A8A}" type="sibTrans" cxnId="{3604EBF2-B2C1-4715-9A1B-F87319972CCD}">
      <dgm:prSet/>
      <dgm:spPr/>
      <dgm:t>
        <a:bodyPr/>
        <a:lstStyle/>
        <a:p>
          <a:endParaRPr lang="en-US"/>
        </a:p>
      </dgm:t>
    </dgm:pt>
    <dgm:pt modelId="{72D76673-2E6E-4887-9DB5-B8E4B1D97779}">
      <dgm:prSet/>
      <dgm:spPr/>
      <dgm:t>
        <a:bodyPr/>
        <a:lstStyle/>
        <a:p>
          <a:r>
            <a:rPr lang="es-CO"/>
            <a:t>dim_host (1 fila por hostname)</a:t>
          </a:r>
          <a:endParaRPr lang="en-US"/>
        </a:p>
      </dgm:t>
    </dgm:pt>
    <dgm:pt modelId="{913168F1-0225-4FF3-86F0-E2B3B522F5DE}" type="parTrans" cxnId="{C003DCB3-E578-4CEF-ABA2-3AAED45E00FC}">
      <dgm:prSet/>
      <dgm:spPr/>
      <dgm:t>
        <a:bodyPr/>
        <a:lstStyle/>
        <a:p>
          <a:endParaRPr lang="en-US"/>
        </a:p>
      </dgm:t>
    </dgm:pt>
    <dgm:pt modelId="{F378EB31-1A21-4299-983A-1622D7989D7D}" type="sibTrans" cxnId="{C003DCB3-E578-4CEF-ABA2-3AAED45E00FC}">
      <dgm:prSet/>
      <dgm:spPr/>
      <dgm:t>
        <a:bodyPr/>
        <a:lstStyle/>
        <a:p>
          <a:endParaRPr lang="en-US"/>
        </a:p>
      </dgm:t>
    </dgm:pt>
    <dgm:pt modelId="{D3D2FCB2-8BB7-46C4-99AC-734DF3C1BF5D}">
      <dgm:prSet/>
      <dgm:spPr/>
      <dgm:t>
        <a:bodyPr/>
        <a:lstStyle/>
        <a:p>
          <a:r>
            <a:rPr lang="es-CO"/>
            <a:t>dim_discovery (1 fila por (método, año) — ojo con duplicados)</a:t>
          </a:r>
          <a:br>
            <a:rPr lang="es-CO"/>
          </a:br>
          <a:endParaRPr lang="en-US"/>
        </a:p>
      </dgm:t>
    </dgm:pt>
    <dgm:pt modelId="{A336297F-E152-4D61-832E-EB381DA4D3C2}" type="parTrans" cxnId="{E6A74CFF-1344-4055-8AC6-10AA758D9D93}">
      <dgm:prSet/>
      <dgm:spPr/>
      <dgm:t>
        <a:bodyPr/>
        <a:lstStyle/>
        <a:p>
          <a:endParaRPr lang="en-US"/>
        </a:p>
      </dgm:t>
    </dgm:pt>
    <dgm:pt modelId="{CB8F858B-1EC8-49AE-825A-CA72EA53DFA7}" type="sibTrans" cxnId="{E6A74CFF-1344-4055-8AC6-10AA758D9D93}">
      <dgm:prSet/>
      <dgm:spPr/>
      <dgm:t>
        <a:bodyPr/>
        <a:lstStyle/>
        <a:p>
          <a:endParaRPr lang="en-US"/>
        </a:p>
      </dgm:t>
    </dgm:pt>
    <dgm:pt modelId="{CAB44076-3480-40A1-BD50-BDBF58F6FBA3}" type="pres">
      <dgm:prSet presAssocID="{A638462C-9DFA-4EB2-AB87-0454B5F12E4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4AE64DB-BF9C-4853-BC5A-FD938F3A1C95}" type="pres">
      <dgm:prSet presAssocID="{ED542F93-B81E-4059-A0B9-DCE7EFB87D6A}" presName="hierRoot1" presStyleCnt="0"/>
      <dgm:spPr/>
    </dgm:pt>
    <dgm:pt modelId="{F30F82F3-2D14-461A-8991-A5CED5772B7E}" type="pres">
      <dgm:prSet presAssocID="{ED542F93-B81E-4059-A0B9-DCE7EFB87D6A}" presName="composite" presStyleCnt="0"/>
      <dgm:spPr/>
    </dgm:pt>
    <dgm:pt modelId="{C31AE7B8-306E-4932-B3AF-E5CD4671624F}" type="pres">
      <dgm:prSet presAssocID="{ED542F93-B81E-4059-A0B9-DCE7EFB87D6A}" presName="background" presStyleLbl="node0" presStyleIdx="0" presStyleCnt="3"/>
      <dgm:spPr/>
    </dgm:pt>
    <dgm:pt modelId="{E3E83AEA-1CC3-43AA-89B7-1659325E63D1}" type="pres">
      <dgm:prSet presAssocID="{ED542F93-B81E-4059-A0B9-DCE7EFB87D6A}" presName="text" presStyleLbl="fgAcc0" presStyleIdx="0" presStyleCnt="3">
        <dgm:presLayoutVars>
          <dgm:chPref val="3"/>
        </dgm:presLayoutVars>
      </dgm:prSet>
      <dgm:spPr/>
    </dgm:pt>
    <dgm:pt modelId="{FD91C1C4-B800-4E91-813E-1B708BFA7A29}" type="pres">
      <dgm:prSet presAssocID="{ED542F93-B81E-4059-A0B9-DCE7EFB87D6A}" presName="hierChild2" presStyleCnt="0"/>
      <dgm:spPr/>
    </dgm:pt>
    <dgm:pt modelId="{D70598EE-21D6-46EE-9ED7-EC70A39E0025}" type="pres">
      <dgm:prSet presAssocID="{72D76673-2E6E-4887-9DB5-B8E4B1D97779}" presName="hierRoot1" presStyleCnt="0"/>
      <dgm:spPr/>
    </dgm:pt>
    <dgm:pt modelId="{89A586CD-4D01-4870-8566-49FEDDBDE544}" type="pres">
      <dgm:prSet presAssocID="{72D76673-2E6E-4887-9DB5-B8E4B1D97779}" presName="composite" presStyleCnt="0"/>
      <dgm:spPr/>
    </dgm:pt>
    <dgm:pt modelId="{11956677-BAED-4B59-90BD-9B545BA06C5F}" type="pres">
      <dgm:prSet presAssocID="{72D76673-2E6E-4887-9DB5-B8E4B1D97779}" presName="background" presStyleLbl="node0" presStyleIdx="1" presStyleCnt="3"/>
      <dgm:spPr/>
    </dgm:pt>
    <dgm:pt modelId="{496CFE37-D018-4D74-B0CD-C356BF33A0A6}" type="pres">
      <dgm:prSet presAssocID="{72D76673-2E6E-4887-9DB5-B8E4B1D97779}" presName="text" presStyleLbl="fgAcc0" presStyleIdx="1" presStyleCnt="3">
        <dgm:presLayoutVars>
          <dgm:chPref val="3"/>
        </dgm:presLayoutVars>
      </dgm:prSet>
      <dgm:spPr/>
    </dgm:pt>
    <dgm:pt modelId="{1B1CE108-31A2-4D75-AE97-D3DC0A6C7821}" type="pres">
      <dgm:prSet presAssocID="{72D76673-2E6E-4887-9DB5-B8E4B1D97779}" presName="hierChild2" presStyleCnt="0"/>
      <dgm:spPr/>
    </dgm:pt>
    <dgm:pt modelId="{49D50C47-8E1B-445C-99BB-8E2F875C9DC1}" type="pres">
      <dgm:prSet presAssocID="{D3D2FCB2-8BB7-46C4-99AC-734DF3C1BF5D}" presName="hierRoot1" presStyleCnt="0"/>
      <dgm:spPr/>
    </dgm:pt>
    <dgm:pt modelId="{3CAE74A1-BE22-42D9-85DE-4E901B450F3A}" type="pres">
      <dgm:prSet presAssocID="{D3D2FCB2-8BB7-46C4-99AC-734DF3C1BF5D}" presName="composite" presStyleCnt="0"/>
      <dgm:spPr/>
    </dgm:pt>
    <dgm:pt modelId="{8B5B2B36-3397-4169-98D2-A32E93C4508B}" type="pres">
      <dgm:prSet presAssocID="{D3D2FCB2-8BB7-46C4-99AC-734DF3C1BF5D}" presName="background" presStyleLbl="node0" presStyleIdx="2" presStyleCnt="3"/>
      <dgm:spPr/>
    </dgm:pt>
    <dgm:pt modelId="{E2907B38-BE23-4585-8125-1A84F389036E}" type="pres">
      <dgm:prSet presAssocID="{D3D2FCB2-8BB7-46C4-99AC-734DF3C1BF5D}" presName="text" presStyleLbl="fgAcc0" presStyleIdx="2" presStyleCnt="3">
        <dgm:presLayoutVars>
          <dgm:chPref val="3"/>
        </dgm:presLayoutVars>
      </dgm:prSet>
      <dgm:spPr/>
    </dgm:pt>
    <dgm:pt modelId="{ABD769AC-CAB7-426B-AD76-A5C81C3E01DA}" type="pres">
      <dgm:prSet presAssocID="{D3D2FCB2-8BB7-46C4-99AC-734DF3C1BF5D}" presName="hierChild2" presStyleCnt="0"/>
      <dgm:spPr/>
    </dgm:pt>
  </dgm:ptLst>
  <dgm:cxnLst>
    <dgm:cxn modelId="{F1699834-82BB-482A-9048-13FC80CE85CE}" type="presOf" srcId="{A638462C-9DFA-4EB2-AB87-0454B5F12E47}" destId="{CAB44076-3480-40A1-BD50-BDBF58F6FBA3}" srcOrd="0" destOrd="0" presId="urn:microsoft.com/office/officeart/2005/8/layout/hierarchy1"/>
    <dgm:cxn modelId="{2BB38061-D890-4556-A645-676476C20F24}" type="presOf" srcId="{ED542F93-B81E-4059-A0B9-DCE7EFB87D6A}" destId="{E3E83AEA-1CC3-43AA-89B7-1659325E63D1}" srcOrd="0" destOrd="0" presId="urn:microsoft.com/office/officeart/2005/8/layout/hierarchy1"/>
    <dgm:cxn modelId="{C003DCB3-E578-4CEF-ABA2-3AAED45E00FC}" srcId="{A638462C-9DFA-4EB2-AB87-0454B5F12E47}" destId="{72D76673-2E6E-4887-9DB5-B8E4B1D97779}" srcOrd="1" destOrd="0" parTransId="{913168F1-0225-4FF3-86F0-E2B3B522F5DE}" sibTransId="{F378EB31-1A21-4299-983A-1622D7989D7D}"/>
    <dgm:cxn modelId="{F8FB94C6-80D2-45DF-8090-C17FCCF93824}" type="presOf" srcId="{D3D2FCB2-8BB7-46C4-99AC-734DF3C1BF5D}" destId="{E2907B38-BE23-4585-8125-1A84F389036E}" srcOrd="0" destOrd="0" presId="urn:microsoft.com/office/officeart/2005/8/layout/hierarchy1"/>
    <dgm:cxn modelId="{3604EBF2-B2C1-4715-9A1B-F87319972CCD}" srcId="{A638462C-9DFA-4EB2-AB87-0454B5F12E47}" destId="{ED542F93-B81E-4059-A0B9-DCE7EFB87D6A}" srcOrd="0" destOrd="0" parTransId="{0F5421E6-E054-4705-8EDE-76A603F157FF}" sibTransId="{AC9F2D5A-F3B7-4C71-AD3C-DC66CF951A8A}"/>
    <dgm:cxn modelId="{E04B67F5-AC10-464D-A685-F574BAC31804}" type="presOf" srcId="{72D76673-2E6E-4887-9DB5-B8E4B1D97779}" destId="{496CFE37-D018-4D74-B0CD-C356BF33A0A6}" srcOrd="0" destOrd="0" presId="urn:microsoft.com/office/officeart/2005/8/layout/hierarchy1"/>
    <dgm:cxn modelId="{E6A74CFF-1344-4055-8AC6-10AA758D9D93}" srcId="{A638462C-9DFA-4EB2-AB87-0454B5F12E47}" destId="{D3D2FCB2-8BB7-46C4-99AC-734DF3C1BF5D}" srcOrd="2" destOrd="0" parTransId="{A336297F-E152-4D61-832E-EB381DA4D3C2}" sibTransId="{CB8F858B-1EC8-49AE-825A-CA72EA53DFA7}"/>
    <dgm:cxn modelId="{F57DE098-C3F7-4624-8E31-4901FEC6728D}" type="presParOf" srcId="{CAB44076-3480-40A1-BD50-BDBF58F6FBA3}" destId="{24AE64DB-BF9C-4853-BC5A-FD938F3A1C95}" srcOrd="0" destOrd="0" presId="urn:microsoft.com/office/officeart/2005/8/layout/hierarchy1"/>
    <dgm:cxn modelId="{88CF4DBA-D80F-4E9A-B67E-E00143A35C71}" type="presParOf" srcId="{24AE64DB-BF9C-4853-BC5A-FD938F3A1C95}" destId="{F30F82F3-2D14-461A-8991-A5CED5772B7E}" srcOrd="0" destOrd="0" presId="urn:microsoft.com/office/officeart/2005/8/layout/hierarchy1"/>
    <dgm:cxn modelId="{F558F9C2-E6BC-41B3-B71B-154B2D1E417A}" type="presParOf" srcId="{F30F82F3-2D14-461A-8991-A5CED5772B7E}" destId="{C31AE7B8-306E-4932-B3AF-E5CD4671624F}" srcOrd="0" destOrd="0" presId="urn:microsoft.com/office/officeart/2005/8/layout/hierarchy1"/>
    <dgm:cxn modelId="{049E9861-C4A8-45ED-9C98-8A375E0D36A1}" type="presParOf" srcId="{F30F82F3-2D14-461A-8991-A5CED5772B7E}" destId="{E3E83AEA-1CC3-43AA-89B7-1659325E63D1}" srcOrd="1" destOrd="0" presId="urn:microsoft.com/office/officeart/2005/8/layout/hierarchy1"/>
    <dgm:cxn modelId="{5AF1E370-2814-46E3-8814-AE718A0AC780}" type="presParOf" srcId="{24AE64DB-BF9C-4853-BC5A-FD938F3A1C95}" destId="{FD91C1C4-B800-4E91-813E-1B708BFA7A29}" srcOrd="1" destOrd="0" presId="urn:microsoft.com/office/officeart/2005/8/layout/hierarchy1"/>
    <dgm:cxn modelId="{C1A7CC59-63CE-46CC-AEF0-AE29B25AE6D3}" type="presParOf" srcId="{CAB44076-3480-40A1-BD50-BDBF58F6FBA3}" destId="{D70598EE-21D6-46EE-9ED7-EC70A39E0025}" srcOrd="1" destOrd="0" presId="urn:microsoft.com/office/officeart/2005/8/layout/hierarchy1"/>
    <dgm:cxn modelId="{7426A906-2E8E-4298-A56A-A113AA7AA5A0}" type="presParOf" srcId="{D70598EE-21D6-46EE-9ED7-EC70A39E0025}" destId="{89A586CD-4D01-4870-8566-49FEDDBDE544}" srcOrd="0" destOrd="0" presId="urn:microsoft.com/office/officeart/2005/8/layout/hierarchy1"/>
    <dgm:cxn modelId="{EC635548-B262-424F-A692-C7AB984D2079}" type="presParOf" srcId="{89A586CD-4D01-4870-8566-49FEDDBDE544}" destId="{11956677-BAED-4B59-90BD-9B545BA06C5F}" srcOrd="0" destOrd="0" presId="urn:microsoft.com/office/officeart/2005/8/layout/hierarchy1"/>
    <dgm:cxn modelId="{BB9E395D-AB25-45DD-AC0D-35ADE617E1FA}" type="presParOf" srcId="{89A586CD-4D01-4870-8566-49FEDDBDE544}" destId="{496CFE37-D018-4D74-B0CD-C356BF33A0A6}" srcOrd="1" destOrd="0" presId="urn:microsoft.com/office/officeart/2005/8/layout/hierarchy1"/>
    <dgm:cxn modelId="{58344328-A561-45F7-8FCF-54B47BD328A6}" type="presParOf" srcId="{D70598EE-21D6-46EE-9ED7-EC70A39E0025}" destId="{1B1CE108-31A2-4D75-AE97-D3DC0A6C7821}" srcOrd="1" destOrd="0" presId="urn:microsoft.com/office/officeart/2005/8/layout/hierarchy1"/>
    <dgm:cxn modelId="{D6D9FE05-3DC2-4AAA-B74E-647E70AD8EB6}" type="presParOf" srcId="{CAB44076-3480-40A1-BD50-BDBF58F6FBA3}" destId="{49D50C47-8E1B-445C-99BB-8E2F875C9DC1}" srcOrd="2" destOrd="0" presId="urn:microsoft.com/office/officeart/2005/8/layout/hierarchy1"/>
    <dgm:cxn modelId="{242F3612-A743-4126-8508-9327A3A73791}" type="presParOf" srcId="{49D50C47-8E1B-445C-99BB-8E2F875C9DC1}" destId="{3CAE74A1-BE22-42D9-85DE-4E901B450F3A}" srcOrd="0" destOrd="0" presId="urn:microsoft.com/office/officeart/2005/8/layout/hierarchy1"/>
    <dgm:cxn modelId="{FCCDD01E-3DCA-45A4-B764-8A2C4B0F55DB}" type="presParOf" srcId="{3CAE74A1-BE22-42D9-85DE-4E901B450F3A}" destId="{8B5B2B36-3397-4169-98D2-A32E93C4508B}" srcOrd="0" destOrd="0" presId="urn:microsoft.com/office/officeart/2005/8/layout/hierarchy1"/>
    <dgm:cxn modelId="{EAE7C8F5-42FA-47D7-B986-0F0EE443E3C3}" type="presParOf" srcId="{3CAE74A1-BE22-42D9-85DE-4E901B450F3A}" destId="{E2907B38-BE23-4585-8125-1A84F389036E}" srcOrd="1" destOrd="0" presId="urn:microsoft.com/office/officeart/2005/8/layout/hierarchy1"/>
    <dgm:cxn modelId="{98405CD6-DDD9-4344-9517-8D22634AD358}" type="presParOf" srcId="{49D50C47-8E1B-445C-99BB-8E2F875C9DC1}" destId="{ABD769AC-CAB7-426B-AD76-A5C81C3E01D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18C693-5F31-40F1-A41B-2EBBBE8CB54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8B31DC5-B909-485F-9639-C08F1A59C08E}">
      <dgm:prSet/>
      <dgm:spPr/>
      <dgm:t>
        <a:bodyPr/>
        <a:lstStyle/>
        <a:p>
          <a:r>
            <a:rPr lang="es-CO"/>
            <a:t>olvidar IS NOT NULL</a:t>
          </a:r>
          <a:endParaRPr lang="en-US"/>
        </a:p>
      </dgm:t>
    </dgm:pt>
    <dgm:pt modelId="{98322196-DFE1-4DAB-ADC4-DF89AB2E59CF}" type="parTrans" cxnId="{573CD824-1E5B-4888-A71B-4596E9986C0B}">
      <dgm:prSet/>
      <dgm:spPr/>
      <dgm:t>
        <a:bodyPr/>
        <a:lstStyle/>
        <a:p>
          <a:endParaRPr lang="en-US"/>
        </a:p>
      </dgm:t>
    </dgm:pt>
    <dgm:pt modelId="{4A878E67-8D2D-4F81-9925-C1ED456535A0}" type="sibTrans" cxnId="{573CD824-1E5B-4888-A71B-4596E9986C0B}">
      <dgm:prSet/>
      <dgm:spPr/>
      <dgm:t>
        <a:bodyPr/>
        <a:lstStyle/>
        <a:p>
          <a:endParaRPr lang="en-US"/>
        </a:p>
      </dgm:t>
    </dgm:pt>
    <dgm:pt modelId="{859F50BF-82E3-49E5-B534-E51BF3460BB5}">
      <dgm:prSet/>
      <dgm:spPr/>
      <dgm:t>
        <a:bodyPr/>
        <a:lstStyle/>
        <a:p>
          <a:r>
            <a:rPr lang="es-CO"/>
            <a:t>no declarar grano</a:t>
          </a:r>
          <a:endParaRPr lang="en-US"/>
        </a:p>
      </dgm:t>
    </dgm:pt>
    <dgm:pt modelId="{32A56942-66FC-4CE0-9C61-975FCBF01F5D}" type="parTrans" cxnId="{F6172BB4-EB63-4DE5-AC2F-54E9352CE81C}">
      <dgm:prSet/>
      <dgm:spPr/>
      <dgm:t>
        <a:bodyPr/>
        <a:lstStyle/>
        <a:p>
          <a:endParaRPr lang="en-US"/>
        </a:p>
      </dgm:t>
    </dgm:pt>
    <dgm:pt modelId="{385CE089-1E83-4871-B730-1231AC3D5F69}" type="sibTrans" cxnId="{F6172BB4-EB63-4DE5-AC2F-54E9352CE81C}">
      <dgm:prSet/>
      <dgm:spPr/>
      <dgm:t>
        <a:bodyPr/>
        <a:lstStyle/>
        <a:p>
          <a:endParaRPr lang="en-US"/>
        </a:p>
      </dgm:t>
    </dgm:pt>
    <dgm:pt modelId="{433702C9-DF0F-43F8-A5DF-B1020C5DE66D}">
      <dgm:prSet/>
      <dgm:spPr/>
      <dgm:t>
        <a:bodyPr/>
        <a:lstStyle/>
        <a:p>
          <a:r>
            <a:rPr lang="es-CO"/>
            <a:t>dimensiones sin DISTINCT</a:t>
          </a:r>
          <a:endParaRPr lang="en-US"/>
        </a:p>
      </dgm:t>
    </dgm:pt>
    <dgm:pt modelId="{1757E712-CDA5-45C8-953A-9A239D78BED9}" type="parTrans" cxnId="{D80A0203-8350-4CC1-8294-A1A1A840E8CB}">
      <dgm:prSet/>
      <dgm:spPr/>
      <dgm:t>
        <a:bodyPr/>
        <a:lstStyle/>
        <a:p>
          <a:endParaRPr lang="en-US"/>
        </a:p>
      </dgm:t>
    </dgm:pt>
    <dgm:pt modelId="{2A773060-D3FB-4FA8-9044-1BE4BD779480}" type="sibTrans" cxnId="{D80A0203-8350-4CC1-8294-A1A1A840E8CB}">
      <dgm:prSet/>
      <dgm:spPr/>
      <dgm:t>
        <a:bodyPr/>
        <a:lstStyle/>
        <a:p>
          <a:endParaRPr lang="en-US"/>
        </a:p>
      </dgm:t>
    </dgm:pt>
    <dgm:pt modelId="{EDC57237-4CD7-4A3A-A76D-63E356DEE50D}">
      <dgm:prSet/>
      <dgm:spPr/>
      <dgm:t>
        <a:bodyPr/>
        <a:lstStyle/>
        <a:p>
          <a:r>
            <a:rPr lang="es-CO"/>
            <a:t>agrupar mal (GROUP BY incompleto)</a:t>
          </a:r>
          <a:endParaRPr lang="en-US"/>
        </a:p>
      </dgm:t>
    </dgm:pt>
    <dgm:pt modelId="{FB9FFC60-5524-42DA-9C56-C964708F5CC3}" type="parTrans" cxnId="{FD23D590-7BDA-4651-A4BE-12409534D9FF}">
      <dgm:prSet/>
      <dgm:spPr/>
      <dgm:t>
        <a:bodyPr/>
        <a:lstStyle/>
        <a:p>
          <a:endParaRPr lang="en-US"/>
        </a:p>
      </dgm:t>
    </dgm:pt>
    <dgm:pt modelId="{787E54D5-B8C6-4061-B748-54F987EB7463}" type="sibTrans" cxnId="{FD23D590-7BDA-4651-A4BE-12409534D9FF}">
      <dgm:prSet/>
      <dgm:spPr/>
      <dgm:t>
        <a:bodyPr/>
        <a:lstStyle/>
        <a:p>
          <a:endParaRPr lang="en-US"/>
        </a:p>
      </dgm:t>
    </dgm:pt>
    <dgm:pt modelId="{A9F452C8-6F13-4D91-BFD2-933947F2E332}" type="pres">
      <dgm:prSet presAssocID="{3018C693-5F31-40F1-A41B-2EBBBE8CB541}" presName="vert0" presStyleCnt="0">
        <dgm:presLayoutVars>
          <dgm:dir/>
          <dgm:animOne val="branch"/>
          <dgm:animLvl val="lvl"/>
        </dgm:presLayoutVars>
      </dgm:prSet>
      <dgm:spPr/>
    </dgm:pt>
    <dgm:pt modelId="{FCDD64D1-EBCC-4A61-97D9-FA70481C15E3}" type="pres">
      <dgm:prSet presAssocID="{28B31DC5-B909-485F-9639-C08F1A59C08E}" presName="thickLine" presStyleLbl="alignNode1" presStyleIdx="0" presStyleCnt="4"/>
      <dgm:spPr/>
    </dgm:pt>
    <dgm:pt modelId="{C2FEE7E0-8803-4BB1-9D25-666CD7E86D81}" type="pres">
      <dgm:prSet presAssocID="{28B31DC5-B909-485F-9639-C08F1A59C08E}" presName="horz1" presStyleCnt="0"/>
      <dgm:spPr/>
    </dgm:pt>
    <dgm:pt modelId="{23CF0E6B-009A-4CFD-A3DD-A8FCB06ECC59}" type="pres">
      <dgm:prSet presAssocID="{28B31DC5-B909-485F-9639-C08F1A59C08E}" presName="tx1" presStyleLbl="revTx" presStyleIdx="0" presStyleCnt="4"/>
      <dgm:spPr/>
    </dgm:pt>
    <dgm:pt modelId="{F040D304-92B3-447E-9D24-7B6E41C1AAA2}" type="pres">
      <dgm:prSet presAssocID="{28B31DC5-B909-485F-9639-C08F1A59C08E}" presName="vert1" presStyleCnt="0"/>
      <dgm:spPr/>
    </dgm:pt>
    <dgm:pt modelId="{DE5AF889-A89A-4B27-8D8A-5FB9C8921B5D}" type="pres">
      <dgm:prSet presAssocID="{859F50BF-82E3-49E5-B534-E51BF3460BB5}" presName="thickLine" presStyleLbl="alignNode1" presStyleIdx="1" presStyleCnt="4"/>
      <dgm:spPr/>
    </dgm:pt>
    <dgm:pt modelId="{E20A43F2-C93B-4A30-95BC-7AB88E0F6F2D}" type="pres">
      <dgm:prSet presAssocID="{859F50BF-82E3-49E5-B534-E51BF3460BB5}" presName="horz1" presStyleCnt="0"/>
      <dgm:spPr/>
    </dgm:pt>
    <dgm:pt modelId="{2C795F2D-A1AE-435E-AC32-C7ADC85253B1}" type="pres">
      <dgm:prSet presAssocID="{859F50BF-82E3-49E5-B534-E51BF3460BB5}" presName="tx1" presStyleLbl="revTx" presStyleIdx="1" presStyleCnt="4"/>
      <dgm:spPr/>
    </dgm:pt>
    <dgm:pt modelId="{5935432D-673A-4243-9E95-263ECEB228A7}" type="pres">
      <dgm:prSet presAssocID="{859F50BF-82E3-49E5-B534-E51BF3460BB5}" presName="vert1" presStyleCnt="0"/>
      <dgm:spPr/>
    </dgm:pt>
    <dgm:pt modelId="{3320F97A-6ACA-42AD-9A94-D89B57F27B1C}" type="pres">
      <dgm:prSet presAssocID="{433702C9-DF0F-43F8-A5DF-B1020C5DE66D}" presName="thickLine" presStyleLbl="alignNode1" presStyleIdx="2" presStyleCnt="4"/>
      <dgm:spPr/>
    </dgm:pt>
    <dgm:pt modelId="{9A94FA78-B40E-41C8-88B5-E689255068D1}" type="pres">
      <dgm:prSet presAssocID="{433702C9-DF0F-43F8-A5DF-B1020C5DE66D}" presName="horz1" presStyleCnt="0"/>
      <dgm:spPr/>
    </dgm:pt>
    <dgm:pt modelId="{C5586048-20BD-485A-B87F-D98438D844AF}" type="pres">
      <dgm:prSet presAssocID="{433702C9-DF0F-43F8-A5DF-B1020C5DE66D}" presName="tx1" presStyleLbl="revTx" presStyleIdx="2" presStyleCnt="4"/>
      <dgm:spPr/>
    </dgm:pt>
    <dgm:pt modelId="{8049D3A6-3F06-482A-B59A-E680F25CFC15}" type="pres">
      <dgm:prSet presAssocID="{433702C9-DF0F-43F8-A5DF-B1020C5DE66D}" presName="vert1" presStyleCnt="0"/>
      <dgm:spPr/>
    </dgm:pt>
    <dgm:pt modelId="{5BC6A48F-0FEE-4A10-9FF7-7F3113891D22}" type="pres">
      <dgm:prSet presAssocID="{EDC57237-4CD7-4A3A-A76D-63E356DEE50D}" presName="thickLine" presStyleLbl="alignNode1" presStyleIdx="3" presStyleCnt="4"/>
      <dgm:spPr/>
    </dgm:pt>
    <dgm:pt modelId="{15C3B749-AE3A-40E1-99E9-21C0EB49F8C8}" type="pres">
      <dgm:prSet presAssocID="{EDC57237-4CD7-4A3A-A76D-63E356DEE50D}" presName="horz1" presStyleCnt="0"/>
      <dgm:spPr/>
    </dgm:pt>
    <dgm:pt modelId="{02B608D1-3B63-4324-B6D4-B460BA52667D}" type="pres">
      <dgm:prSet presAssocID="{EDC57237-4CD7-4A3A-A76D-63E356DEE50D}" presName="tx1" presStyleLbl="revTx" presStyleIdx="3" presStyleCnt="4"/>
      <dgm:spPr/>
    </dgm:pt>
    <dgm:pt modelId="{FC33BDAD-C70D-4E6C-A7F6-5E4E1BEF1EB2}" type="pres">
      <dgm:prSet presAssocID="{EDC57237-4CD7-4A3A-A76D-63E356DEE50D}" presName="vert1" presStyleCnt="0"/>
      <dgm:spPr/>
    </dgm:pt>
  </dgm:ptLst>
  <dgm:cxnLst>
    <dgm:cxn modelId="{D80A0203-8350-4CC1-8294-A1A1A840E8CB}" srcId="{3018C693-5F31-40F1-A41B-2EBBBE8CB541}" destId="{433702C9-DF0F-43F8-A5DF-B1020C5DE66D}" srcOrd="2" destOrd="0" parTransId="{1757E712-CDA5-45C8-953A-9A239D78BED9}" sibTransId="{2A773060-D3FB-4FA8-9044-1BE4BD779480}"/>
    <dgm:cxn modelId="{481FD01E-C575-44E3-8A3C-E01C7FF4FD5D}" type="presOf" srcId="{EDC57237-4CD7-4A3A-A76D-63E356DEE50D}" destId="{02B608D1-3B63-4324-B6D4-B460BA52667D}" srcOrd="0" destOrd="0" presId="urn:microsoft.com/office/officeart/2008/layout/LinedList"/>
    <dgm:cxn modelId="{573CD824-1E5B-4888-A71B-4596E9986C0B}" srcId="{3018C693-5F31-40F1-A41B-2EBBBE8CB541}" destId="{28B31DC5-B909-485F-9639-C08F1A59C08E}" srcOrd="0" destOrd="0" parTransId="{98322196-DFE1-4DAB-ADC4-DF89AB2E59CF}" sibTransId="{4A878E67-8D2D-4F81-9925-C1ED456535A0}"/>
    <dgm:cxn modelId="{92C54B65-2E08-4F3A-B001-6CAB8709BFC2}" type="presOf" srcId="{3018C693-5F31-40F1-A41B-2EBBBE8CB541}" destId="{A9F452C8-6F13-4D91-BFD2-933947F2E332}" srcOrd="0" destOrd="0" presId="urn:microsoft.com/office/officeart/2008/layout/LinedList"/>
    <dgm:cxn modelId="{BBE1CA6C-4FA6-43D6-9BAD-3F1B4F8E67FD}" type="presOf" srcId="{28B31DC5-B909-485F-9639-C08F1A59C08E}" destId="{23CF0E6B-009A-4CFD-A3DD-A8FCB06ECC59}" srcOrd="0" destOrd="0" presId="urn:microsoft.com/office/officeart/2008/layout/LinedList"/>
    <dgm:cxn modelId="{E6CE986D-9800-4741-814D-549210D4CE0A}" type="presOf" srcId="{859F50BF-82E3-49E5-B534-E51BF3460BB5}" destId="{2C795F2D-A1AE-435E-AC32-C7ADC85253B1}" srcOrd="0" destOrd="0" presId="urn:microsoft.com/office/officeart/2008/layout/LinedList"/>
    <dgm:cxn modelId="{FB7D467A-02F4-403A-A93E-CF19937BF765}" type="presOf" srcId="{433702C9-DF0F-43F8-A5DF-B1020C5DE66D}" destId="{C5586048-20BD-485A-B87F-D98438D844AF}" srcOrd="0" destOrd="0" presId="urn:microsoft.com/office/officeart/2008/layout/LinedList"/>
    <dgm:cxn modelId="{FD23D590-7BDA-4651-A4BE-12409534D9FF}" srcId="{3018C693-5F31-40F1-A41B-2EBBBE8CB541}" destId="{EDC57237-4CD7-4A3A-A76D-63E356DEE50D}" srcOrd="3" destOrd="0" parTransId="{FB9FFC60-5524-42DA-9C56-C964708F5CC3}" sibTransId="{787E54D5-B8C6-4061-B748-54F987EB7463}"/>
    <dgm:cxn modelId="{F6172BB4-EB63-4DE5-AC2F-54E9352CE81C}" srcId="{3018C693-5F31-40F1-A41B-2EBBBE8CB541}" destId="{859F50BF-82E3-49E5-B534-E51BF3460BB5}" srcOrd="1" destOrd="0" parTransId="{32A56942-66FC-4CE0-9C61-975FCBF01F5D}" sibTransId="{385CE089-1E83-4871-B730-1231AC3D5F69}"/>
    <dgm:cxn modelId="{BBB2251F-AAEF-4388-A408-FE62FBAD3E81}" type="presParOf" srcId="{A9F452C8-6F13-4D91-BFD2-933947F2E332}" destId="{FCDD64D1-EBCC-4A61-97D9-FA70481C15E3}" srcOrd="0" destOrd="0" presId="urn:microsoft.com/office/officeart/2008/layout/LinedList"/>
    <dgm:cxn modelId="{BF854B51-E087-49A7-8FE6-78C2BDD15551}" type="presParOf" srcId="{A9F452C8-6F13-4D91-BFD2-933947F2E332}" destId="{C2FEE7E0-8803-4BB1-9D25-666CD7E86D81}" srcOrd="1" destOrd="0" presId="urn:microsoft.com/office/officeart/2008/layout/LinedList"/>
    <dgm:cxn modelId="{88994CFA-63D7-4D59-AC65-F4D855870755}" type="presParOf" srcId="{C2FEE7E0-8803-4BB1-9D25-666CD7E86D81}" destId="{23CF0E6B-009A-4CFD-A3DD-A8FCB06ECC59}" srcOrd="0" destOrd="0" presId="urn:microsoft.com/office/officeart/2008/layout/LinedList"/>
    <dgm:cxn modelId="{DEA5FD18-81F8-4E82-A0CE-871D5A048613}" type="presParOf" srcId="{C2FEE7E0-8803-4BB1-9D25-666CD7E86D81}" destId="{F040D304-92B3-447E-9D24-7B6E41C1AAA2}" srcOrd="1" destOrd="0" presId="urn:microsoft.com/office/officeart/2008/layout/LinedList"/>
    <dgm:cxn modelId="{58C6DFEA-E3CE-46D1-A53C-C25A4331BC3D}" type="presParOf" srcId="{A9F452C8-6F13-4D91-BFD2-933947F2E332}" destId="{DE5AF889-A89A-4B27-8D8A-5FB9C8921B5D}" srcOrd="2" destOrd="0" presId="urn:microsoft.com/office/officeart/2008/layout/LinedList"/>
    <dgm:cxn modelId="{55A72A88-3BAF-40EC-BCDD-628CC569AC0C}" type="presParOf" srcId="{A9F452C8-6F13-4D91-BFD2-933947F2E332}" destId="{E20A43F2-C93B-4A30-95BC-7AB88E0F6F2D}" srcOrd="3" destOrd="0" presId="urn:microsoft.com/office/officeart/2008/layout/LinedList"/>
    <dgm:cxn modelId="{6ACE3EA1-F670-41F3-8FA8-261AFAEA5F88}" type="presParOf" srcId="{E20A43F2-C93B-4A30-95BC-7AB88E0F6F2D}" destId="{2C795F2D-A1AE-435E-AC32-C7ADC85253B1}" srcOrd="0" destOrd="0" presId="urn:microsoft.com/office/officeart/2008/layout/LinedList"/>
    <dgm:cxn modelId="{22344496-A99D-406B-AF59-4B6748A83D87}" type="presParOf" srcId="{E20A43F2-C93B-4A30-95BC-7AB88E0F6F2D}" destId="{5935432D-673A-4243-9E95-263ECEB228A7}" srcOrd="1" destOrd="0" presId="urn:microsoft.com/office/officeart/2008/layout/LinedList"/>
    <dgm:cxn modelId="{60059E9C-A325-42C8-B808-FCE5F732F098}" type="presParOf" srcId="{A9F452C8-6F13-4D91-BFD2-933947F2E332}" destId="{3320F97A-6ACA-42AD-9A94-D89B57F27B1C}" srcOrd="4" destOrd="0" presId="urn:microsoft.com/office/officeart/2008/layout/LinedList"/>
    <dgm:cxn modelId="{5F16642C-9269-45F2-8015-21C6C0B5A261}" type="presParOf" srcId="{A9F452C8-6F13-4D91-BFD2-933947F2E332}" destId="{9A94FA78-B40E-41C8-88B5-E689255068D1}" srcOrd="5" destOrd="0" presId="urn:microsoft.com/office/officeart/2008/layout/LinedList"/>
    <dgm:cxn modelId="{30B5F31B-B78E-40B4-A8D6-383AFC79A9F9}" type="presParOf" srcId="{9A94FA78-B40E-41C8-88B5-E689255068D1}" destId="{C5586048-20BD-485A-B87F-D98438D844AF}" srcOrd="0" destOrd="0" presId="urn:microsoft.com/office/officeart/2008/layout/LinedList"/>
    <dgm:cxn modelId="{D95ED369-4B2D-42C6-B1A7-14B7DCC4CD6A}" type="presParOf" srcId="{9A94FA78-B40E-41C8-88B5-E689255068D1}" destId="{8049D3A6-3F06-482A-B59A-E680F25CFC15}" srcOrd="1" destOrd="0" presId="urn:microsoft.com/office/officeart/2008/layout/LinedList"/>
    <dgm:cxn modelId="{DC4B186E-6F4D-4573-867A-210300BF7209}" type="presParOf" srcId="{A9F452C8-6F13-4D91-BFD2-933947F2E332}" destId="{5BC6A48F-0FEE-4A10-9FF7-7F3113891D22}" srcOrd="6" destOrd="0" presId="urn:microsoft.com/office/officeart/2008/layout/LinedList"/>
    <dgm:cxn modelId="{B00D37B3-19E5-43F1-B52F-30B1AF6D689A}" type="presParOf" srcId="{A9F452C8-6F13-4D91-BFD2-933947F2E332}" destId="{15C3B749-AE3A-40E1-99E9-21C0EB49F8C8}" srcOrd="7" destOrd="0" presId="urn:microsoft.com/office/officeart/2008/layout/LinedList"/>
    <dgm:cxn modelId="{29FC087B-FDC5-49B9-9E12-4665F7D8F1AC}" type="presParOf" srcId="{15C3B749-AE3A-40E1-99E9-21C0EB49F8C8}" destId="{02B608D1-3B63-4324-B6D4-B460BA52667D}" srcOrd="0" destOrd="0" presId="urn:microsoft.com/office/officeart/2008/layout/LinedList"/>
    <dgm:cxn modelId="{D9831153-D789-4C8B-BF08-0051ED804734}" type="presParOf" srcId="{15C3B749-AE3A-40E1-99E9-21C0EB49F8C8}" destId="{FC33BDAD-C70D-4E6C-A7F6-5E4E1BEF1E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1AE7B8-306E-4932-B3AF-E5CD4671624F}">
      <dsp:nvSpPr>
        <dsp:cNvPr id="0" name=""/>
        <dsp:cNvSpPr/>
      </dsp:nvSpPr>
      <dsp:spPr>
        <a:xfrm>
          <a:off x="0" y="1341206"/>
          <a:ext cx="2996088" cy="19025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3E83AEA-1CC3-43AA-89B7-1659325E63D1}">
      <dsp:nvSpPr>
        <dsp:cNvPr id="0" name=""/>
        <dsp:cNvSpPr/>
      </dsp:nvSpPr>
      <dsp:spPr>
        <a:xfrm>
          <a:off x="332898" y="1657460"/>
          <a:ext cx="2996088" cy="19025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300" kern="1200"/>
            <a:t>fact_planet_raw (1 fila por planeta)</a:t>
          </a:r>
          <a:endParaRPr lang="en-US" sz="2300" kern="1200"/>
        </a:p>
      </dsp:txBody>
      <dsp:txXfrm>
        <a:off x="388621" y="1713183"/>
        <a:ext cx="2884642" cy="1791070"/>
      </dsp:txXfrm>
    </dsp:sp>
    <dsp:sp modelId="{11956677-BAED-4B59-90BD-9B545BA06C5F}">
      <dsp:nvSpPr>
        <dsp:cNvPr id="0" name=""/>
        <dsp:cNvSpPr/>
      </dsp:nvSpPr>
      <dsp:spPr>
        <a:xfrm>
          <a:off x="3661886" y="1341206"/>
          <a:ext cx="2996088" cy="19025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96CFE37-D018-4D74-B0CD-C356BF33A0A6}">
      <dsp:nvSpPr>
        <dsp:cNvPr id="0" name=""/>
        <dsp:cNvSpPr/>
      </dsp:nvSpPr>
      <dsp:spPr>
        <a:xfrm>
          <a:off x="3994785" y="1657460"/>
          <a:ext cx="2996088" cy="19025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300" kern="1200"/>
            <a:t>dim_host (1 fila por hostname)</a:t>
          </a:r>
          <a:endParaRPr lang="en-US" sz="2300" kern="1200"/>
        </a:p>
      </dsp:txBody>
      <dsp:txXfrm>
        <a:off x="4050508" y="1713183"/>
        <a:ext cx="2884642" cy="1791070"/>
      </dsp:txXfrm>
    </dsp:sp>
    <dsp:sp modelId="{8B5B2B36-3397-4169-98D2-A32E93C4508B}">
      <dsp:nvSpPr>
        <dsp:cNvPr id="0" name=""/>
        <dsp:cNvSpPr/>
      </dsp:nvSpPr>
      <dsp:spPr>
        <a:xfrm>
          <a:off x="7323772" y="1341206"/>
          <a:ext cx="2996088" cy="19025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2907B38-BE23-4585-8125-1A84F389036E}">
      <dsp:nvSpPr>
        <dsp:cNvPr id="0" name=""/>
        <dsp:cNvSpPr/>
      </dsp:nvSpPr>
      <dsp:spPr>
        <a:xfrm>
          <a:off x="7656671" y="1657460"/>
          <a:ext cx="2996088" cy="19025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300" kern="1200"/>
            <a:t>dim_discovery (1 fila por (método, año) — ojo con duplicados)</a:t>
          </a:r>
          <a:br>
            <a:rPr lang="es-CO" sz="2300" kern="1200"/>
          </a:br>
          <a:endParaRPr lang="en-US" sz="2300" kern="1200"/>
        </a:p>
      </dsp:txBody>
      <dsp:txXfrm>
        <a:off x="7712394" y="1713183"/>
        <a:ext cx="2884642" cy="17910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DD64D1-EBCC-4A61-97D9-FA70481C15E3}">
      <dsp:nvSpPr>
        <dsp:cNvPr id="0" name=""/>
        <dsp:cNvSpPr/>
      </dsp:nvSpPr>
      <dsp:spPr>
        <a:xfrm>
          <a:off x="0" y="0"/>
          <a:ext cx="5486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CF0E6B-009A-4CFD-A3DD-A8FCB06ECC59}">
      <dsp:nvSpPr>
        <dsp:cNvPr id="0" name=""/>
        <dsp:cNvSpPr/>
      </dsp:nvSpPr>
      <dsp:spPr>
        <a:xfrm>
          <a:off x="0" y="0"/>
          <a:ext cx="5486400" cy="971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700" kern="1200"/>
            <a:t>olvidar IS NOT NULL</a:t>
          </a:r>
          <a:endParaRPr lang="en-US" sz="2700" kern="1200"/>
        </a:p>
      </dsp:txBody>
      <dsp:txXfrm>
        <a:off x="0" y="0"/>
        <a:ext cx="5486400" cy="971549"/>
      </dsp:txXfrm>
    </dsp:sp>
    <dsp:sp modelId="{DE5AF889-A89A-4B27-8D8A-5FB9C8921B5D}">
      <dsp:nvSpPr>
        <dsp:cNvPr id="0" name=""/>
        <dsp:cNvSpPr/>
      </dsp:nvSpPr>
      <dsp:spPr>
        <a:xfrm>
          <a:off x="0" y="971549"/>
          <a:ext cx="5486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795F2D-A1AE-435E-AC32-C7ADC85253B1}">
      <dsp:nvSpPr>
        <dsp:cNvPr id="0" name=""/>
        <dsp:cNvSpPr/>
      </dsp:nvSpPr>
      <dsp:spPr>
        <a:xfrm>
          <a:off x="0" y="971549"/>
          <a:ext cx="5486400" cy="971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700" kern="1200"/>
            <a:t>no declarar grano</a:t>
          </a:r>
          <a:endParaRPr lang="en-US" sz="2700" kern="1200"/>
        </a:p>
      </dsp:txBody>
      <dsp:txXfrm>
        <a:off x="0" y="971549"/>
        <a:ext cx="5486400" cy="971549"/>
      </dsp:txXfrm>
    </dsp:sp>
    <dsp:sp modelId="{3320F97A-6ACA-42AD-9A94-D89B57F27B1C}">
      <dsp:nvSpPr>
        <dsp:cNvPr id="0" name=""/>
        <dsp:cNvSpPr/>
      </dsp:nvSpPr>
      <dsp:spPr>
        <a:xfrm>
          <a:off x="0" y="1943099"/>
          <a:ext cx="5486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586048-20BD-485A-B87F-D98438D844AF}">
      <dsp:nvSpPr>
        <dsp:cNvPr id="0" name=""/>
        <dsp:cNvSpPr/>
      </dsp:nvSpPr>
      <dsp:spPr>
        <a:xfrm>
          <a:off x="0" y="1943099"/>
          <a:ext cx="5486400" cy="971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700" kern="1200"/>
            <a:t>dimensiones sin DISTINCT</a:t>
          </a:r>
          <a:endParaRPr lang="en-US" sz="2700" kern="1200"/>
        </a:p>
      </dsp:txBody>
      <dsp:txXfrm>
        <a:off x="0" y="1943099"/>
        <a:ext cx="5486400" cy="971549"/>
      </dsp:txXfrm>
    </dsp:sp>
    <dsp:sp modelId="{5BC6A48F-0FEE-4A10-9FF7-7F3113891D22}">
      <dsp:nvSpPr>
        <dsp:cNvPr id="0" name=""/>
        <dsp:cNvSpPr/>
      </dsp:nvSpPr>
      <dsp:spPr>
        <a:xfrm>
          <a:off x="0" y="2914649"/>
          <a:ext cx="5486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B608D1-3B63-4324-B6D4-B460BA52667D}">
      <dsp:nvSpPr>
        <dsp:cNvPr id="0" name=""/>
        <dsp:cNvSpPr/>
      </dsp:nvSpPr>
      <dsp:spPr>
        <a:xfrm>
          <a:off x="0" y="2914649"/>
          <a:ext cx="5486400" cy="971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700" kern="1200"/>
            <a:t>agrupar mal (GROUP BY incompleto)</a:t>
          </a:r>
          <a:endParaRPr lang="en-US" sz="2700" kern="1200"/>
        </a:p>
      </dsp:txBody>
      <dsp:txXfrm>
        <a:off x="0" y="2914649"/>
        <a:ext cx="5486400" cy="9715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AFB7EB-E70A-4CA8-B746-330BC3EB1081}" type="datetimeFigureOut">
              <a:rPr lang="es-CO" smtClean="0"/>
              <a:t>28/12/2025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D5673-78DC-4986-8955-1A59EAC55A0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95341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Hoy se ve el costo real de un mal modelado: resultados duplicados.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D5673-78DC-4986-8955-1A59EAC55A05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77771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Elegir modelo afecta la forma de preguntar y la corrección de respuestas.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D5673-78DC-4986-8955-1A59EAC55A05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08858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Esto NO es el Gold final; es un </a:t>
            </a:r>
            <a:r>
              <a:rPr lang="es-CO" dirty="0" err="1"/>
              <a:t>mini-modelo</a:t>
            </a:r>
            <a:r>
              <a:rPr lang="es-CO" dirty="0"/>
              <a:t> para practicar </a:t>
            </a:r>
            <a:r>
              <a:rPr lang="es-CO" dirty="0" err="1"/>
              <a:t>JOINs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D5673-78DC-4986-8955-1A59EAC55A05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36930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“JOIN no es ‘pegar tablas’: es imponer una hipótesis de relación.”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D5673-78DC-4986-8955-1A59EAC55A05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78113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>
                <a:effectLst/>
              </a:rPr>
              <a:t>“Aquí estoy contando cuántos héroes tiene cada equipo.”</a:t>
            </a:r>
          </a:p>
          <a:p>
            <a:r>
              <a:rPr lang="es-ES" dirty="0">
                <a:effectLst/>
              </a:rPr>
              <a:t>“El CTE me permite separar el </a:t>
            </a:r>
            <a:r>
              <a:rPr lang="es-ES" i="1" dirty="0">
                <a:effectLst/>
              </a:rPr>
              <a:t>qué</a:t>
            </a:r>
            <a:r>
              <a:rPr lang="es-ES" dirty="0">
                <a:effectLst/>
              </a:rPr>
              <a:t> del </a:t>
            </a:r>
            <a:r>
              <a:rPr lang="es-ES" i="1" dirty="0">
                <a:effectLst/>
              </a:rPr>
              <a:t>cómo</a:t>
            </a:r>
            <a:r>
              <a:rPr lang="es-ES" dirty="0">
                <a:effectLst/>
              </a:rPr>
              <a:t>.”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D5673-78DC-4986-8955-1A59EAC55A05}" type="slidenum">
              <a:rPr lang="es-CO" smtClean="0"/>
              <a:t>16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2708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5276088"/>
            <a:ext cx="11347704" cy="78638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4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980176"/>
            <a:ext cx="11347704" cy="53035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F9A648C8-0436-6FAF-8B52-BA15EFB5F9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901" y="343038"/>
            <a:ext cx="11506200" cy="4792766"/>
          </a:xfrm>
          <a:custGeom>
            <a:avLst/>
            <a:gdLst>
              <a:gd name="connsiteX0" fmla="*/ 292023 w 11506200"/>
              <a:gd name="connsiteY0" fmla="*/ 0 h 4792766"/>
              <a:gd name="connsiteX1" fmla="*/ 11214177 w 11506200"/>
              <a:gd name="connsiteY1" fmla="*/ 0 h 4792766"/>
              <a:gd name="connsiteX2" fmla="*/ 11506200 w 11506200"/>
              <a:gd name="connsiteY2" fmla="*/ 292023 h 4792766"/>
              <a:gd name="connsiteX3" fmla="*/ 11506200 w 11506200"/>
              <a:gd name="connsiteY3" fmla="*/ 4500743 h 4792766"/>
              <a:gd name="connsiteX4" fmla="*/ 11214177 w 11506200"/>
              <a:gd name="connsiteY4" fmla="*/ 4792766 h 4792766"/>
              <a:gd name="connsiteX5" fmla="*/ 292023 w 11506200"/>
              <a:gd name="connsiteY5" fmla="*/ 4792766 h 4792766"/>
              <a:gd name="connsiteX6" fmla="*/ 0 w 11506200"/>
              <a:gd name="connsiteY6" fmla="*/ 4500743 h 4792766"/>
              <a:gd name="connsiteX7" fmla="*/ 0 w 11506200"/>
              <a:gd name="connsiteY7" fmla="*/ 292023 h 4792766"/>
              <a:gd name="connsiteX8" fmla="*/ 292023 w 11506200"/>
              <a:gd name="connsiteY8" fmla="*/ 0 h 479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6200" h="4792766">
                <a:moveTo>
                  <a:pt x="292023" y="0"/>
                </a:moveTo>
                <a:lnTo>
                  <a:pt x="11214177" y="0"/>
                </a:lnTo>
                <a:cubicBezTo>
                  <a:pt x="11375457" y="0"/>
                  <a:pt x="11506200" y="130743"/>
                  <a:pt x="11506200" y="292023"/>
                </a:cubicBezTo>
                <a:lnTo>
                  <a:pt x="11506200" y="4500743"/>
                </a:lnTo>
                <a:cubicBezTo>
                  <a:pt x="11506200" y="4662023"/>
                  <a:pt x="11375457" y="4792766"/>
                  <a:pt x="11214177" y="4792766"/>
                </a:cubicBezTo>
                <a:lnTo>
                  <a:pt x="292023" y="4792766"/>
                </a:lnTo>
                <a:cubicBezTo>
                  <a:pt x="130743" y="4792766"/>
                  <a:pt x="0" y="4662023"/>
                  <a:pt x="0" y="4500743"/>
                </a:cubicBezTo>
                <a:lnTo>
                  <a:pt x="0" y="292023"/>
                </a:lnTo>
                <a:cubicBezTo>
                  <a:pt x="0" y="130743"/>
                  <a:pt x="130743" y="0"/>
                  <a:pt x="29202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6CD91AB5-8D64-469B-81DF-A26B406D2B54}" type="datetime1">
              <a:rPr lang="en-US" smtClean="0"/>
              <a:t>12/28/2025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888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045952" cy="1828800"/>
          </a:xfrm>
        </p:spPr>
        <p:txBody>
          <a:bodyPr anchor="t">
            <a:normAutofit/>
          </a:bodyPr>
          <a:lstStyle>
            <a:lvl1pPr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98464" y="2423160"/>
            <a:ext cx="5486400" cy="3886200"/>
          </a:xfr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rabicPeriod"/>
              <a:defRPr lang="en-US" dirty="0"/>
            </a:lvl2pPr>
            <a:lvl3pPr marL="800100" indent="-342900">
              <a:buFont typeface="+mj-lt"/>
              <a:buAutoNum type="arabicPeriod"/>
              <a:defRPr lang="en-US" dirty="0"/>
            </a:lvl3pPr>
            <a:lvl4pPr>
              <a:buFont typeface="+mj-lt"/>
              <a:buAutoNum type="arabicPeriod"/>
              <a:defRPr lang="en-US" dirty="0"/>
            </a:lvl4pPr>
            <a:lvl5pPr>
              <a:buFont typeface="+mj-lt"/>
              <a:buAutoNum type="arabicPeriod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B0C55-2E11-4E7F-9EF8-868B07C6C42C}" type="datetime1">
              <a:rPr lang="en-US" smtClean="0"/>
              <a:t>12/28/2025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008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4384" y="1012952"/>
            <a:ext cx="4023360" cy="163677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E8E4848-C9F6-6844-AB1C-C4F0E8A472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42901" y="345109"/>
            <a:ext cx="6714969" cy="6163508"/>
          </a:xfrm>
          <a:custGeom>
            <a:avLst/>
            <a:gdLst>
              <a:gd name="connsiteX0" fmla="*/ 281857 w 6714969"/>
              <a:gd name="connsiteY0" fmla="*/ 0 h 6163508"/>
              <a:gd name="connsiteX1" fmla="*/ 6433112 w 6714969"/>
              <a:gd name="connsiteY1" fmla="*/ 0 h 6163508"/>
              <a:gd name="connsiteX2" fmla="*/ 6714969 w 6714969"/>
              <a:gd name="connsiteY2" fmla="*/ 281857 h 6163508"/>
              <a:gd name="connsiteX3" fmla="*/ 6714969 w 6714969"/>
              <a:gd name="connsiteY3" fmla="*/ 5881651 h 6163508"/>
              <a:gd name="connsiteX4" fmla="*/ 6433112 w 6714969"/>
              <a:gd name="connsiteY4" fmla="*/ 6163508 h 6163508"/>
              <a:gd name="connsiteX5" fmla="*/ 281857 w 6714969"/>
              <a:gd name="connsiteY5" fmla="*/ 6163508 h 6163508"/>
              <a:gd name="connsiteX6" fmla="*/ 0 w 6714969"/>
              <a:gd name="connsiteY6" fmla="*/ 5881651 h 6163508"/>
              <a:gd name="connsiteX7" fmla="*/ 0 w 6714969"/>
              <a:gd name="connsiteY7" fmla="*/ 281857 h 6163508"/>
              <a:gd name="connsiteX8" fmla="*/ 281857 w 6714969"/>
              <a:gd name="connsiteY8" fmla="*/ 0 h 61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14969" h="6163508">
                <a:moveTo>
                  <a:pt x="281857" y="0"/>
                </a:moveTo>
                <a:lnTo>
                  <a:pt x="6433112" y="0"/>
                </a:lnTo>
                <a:cubicBezTo>
                  <a:pt x="6588777" y="0"/>
                  <a:pt x="6714969" y="126192"/>
                  <a:pt x="6714969" y="281857"/>
                </a:cubicBezTo>
                <a:lnTo>
                  <a:pt x="6714969" y="5881651"/>
                </a:lnTo>
                <a:cubicBezTo>
                  <a:pt x="6714969" y="6037316"/>
                  <a:pt x="6588777" y="6163508"/>
                  <a:pt x="6433112" y="6163508"/>
                </a:cubicBezTo>
                <a:lnTo>
                  <a:pt x="281857" y="6163508"/>
                </a:lnTo>
                <a:cubicBezTo>
                  <a:pt x="126192" y="6163508"/>
                  <a:pt x="0" y="6037316"/>
                  <a:pt x="0" y="5881651"/>
                </a:cubicBezTo>
                <a:lnTo>
                  <a:pt x="0" y="281857"/>
                </a:lnTo>
                <a:cubicBezTo>
                  <a:pt x="0" y="126192"/>
                  <a:pt x="126192" y="0"/>
                  <a:pt x="281857" y="0"/>
                </a:cubicBezTo>
                <a:close/>
              </a:path>
            </a:pathLst>
          </a:custGeom>
          <a:blipFill dpi="0" rotWithShape="1">
            <a:blip r:embed="rId2">
              <a:alphaModFix amt="65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44384" y="2896616"/>
            <a:ext cx="4023360" cy="3364992"/>
          </a:xfr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rabicPeriod"/>
              <a:defRPr lang="en-US" dirty="0"/>
            </a:lvl2pPr>
            <a:lvl3pPr marL="800100" indent="-342900">
              <a:buFont typeface="+mj-lt"/>
              <a:buAutoNum type="arabicPeriod"/>
              <a:defRPr lang="en-US" dirty="0"/>
            </a:lvl3pPr>
            <a:lvl4pPr>
              <a:buFont typeface="+mj-lt"/>
              <a:buAutoNum type="arabicPeriod"/>
              <a:defRPr lang="en-US" dirty="0"/>
            </a:lvl4pPr>
            <a:lvl5pPr>
              <a:buFont typeface="+mj-lt"/>
              <a:buAutoNum type="arabicPeriod"/>
              <a:defRPr lang="en-US" dirty="0"/>
            </a:lvl5pPr>
          </a:lstStyle>
          <a:p>
            <a:pPr marL="228600" lvl="0" indent="-228600"/>
            <a:r>
              <a:rPr lang="en-US" dirty="0"/>
              <a:t>Click to edit Master text styles</a:t>
            </a:r>
          </a:p>
          <a:p>
            <a:pPr marL="228600" lvl="1" indent="-228600"/>
            <a:r>
              <a:rPr lang="en-US" dirty="0"/>
              <a:t>Second level</a:t>
            </a:r>
          </a:p>
          <a:p>
            <a:pPr marL="228600" lvl="2" indent="-228600"/>
            <a:r>
              <a:rPr lang="en-US" dirty="0"/>
              <a:t>Third level</a:t>
            </a:r>
          </a:p>
          <a:p>
            <a:pPr marL="228600" lvl="3" indent="-228600"/>
            <a:r>
              <a:rPr lang="en-US" dirty="0"/>
              <a:t>Fourth level</a:t>
            </a:r>
          </a:p>
          <a:p>
            <a:pPr marL="228600" lvl="4" indent="-228600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FCAD-E19B-4A0F-866E-979EDEC4B525}" type="datetime1">
              <a:rPr lang="en-US" smtClean="0"/>
              <a:t>12/28/2025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8965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478024"/>
            <a:ext cx="4325112" cy="2454796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478024"/>
            <a:ext cx="4325112" cy="24597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B4A14-E3E2-4038-B0C4-0EC5ECBDA17A}" type="datetime1">
              <a:rPr lang="en-US" smtClean="0"/>
              <a:t>12/28/2025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4346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039112"/>
            <a:ext cx="3813048" cy="353872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2039112"/>
            <a:ext cx="5047488" cy="353872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01396-E7F4-44BB-B3C1-CAADE8EE1BCB}" type="datetime1">
              <a:rPr lang="en-US" smtClean="0"/>
              <a:t>12/28/2025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940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00200"/>
            <a:ext cx="4142232" cy="46360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1600200"/>
            <a:ext cx="5788152" cy="463600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03B70-0873-4F91-B20E-188F8FCBC95A}" type="datetime1">
              <a:rPr lang="en-US" smtClean="0"/>
              <a:t>12/28/2025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250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4032504" cy="362102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640080"/>
            <a:ext cx="5971032" cy="572414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11211-1BBF-43C8-98F1-415153382D43}" type="datetime1">
              <a:rPr lang="en-US" smtClean="0"/>
              <a:t>12/28/2025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5910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3493008" cy="362102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5696" y="640080"/>
            <a:ext cx="7159752" cy="5719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37F1-4FE0-40C5-A1CC-AC65E60D9E3F}" type="datetime1">
              <a:rPr lang="en-US" smtClean="0"/>
              <a:t>12/28/2025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437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408" y="548640"/>
            <a:ext cx="6035040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F226A48-373B-47E6-1E90-9892366CC9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900" y="342900"/>
            <a:ext cx="4501152" cy="6172200"/>
          </a:xfrm>
          <a:custGeom>
            <a:avLst/>
            <a:gdLst>
              <a:gd name="connsiteX0" fmla="*/ 332635 w 4501152"/>
              <a:gd name="connsiteY0" fmla="*/ 0 h 6172200"/>
              <a:gd name="connsiteX1" fmla="*/ 4168517 w 4501152"/>
              <a:gd name="connsiteY1" fmla="*/ 0 h 6172200"/>
              <a:gd name="connsiteX2" fmla="*/ 4501152 w 4501152"/>
              <a:gd name="connsiteY2" fmla="*/ 331423 h 6172200"/>
              <a:gd name="connsiteX3" fmla="*/ 4501152 w 4501152"/>
              <a:gd name="connsiteY3" fmla="*/ 5840778 h 6172200"/>
              <a:gd name="connsiteX4" fmla="*/ 4168517 w 4501152"/>
              <a:gd name="connsiteY4" fmla="*/ 6172200 h 6172200"/>
              <a:gd name="connsiteX5" fmla="*/ 332635 w 4501152"/>
              <a:gd name="connsiteY5" fmla="*/ 6172200 h 6172200"/>
              <a:gd name="connsiteX6" fmla="*/ 0 w 4501152"/>
              <a:gd name="connsiteY6" fmla="*/ 5840778 h 6172200"/>
              <a:gd name="connsiteX7" fmla="*/ 0 w 4501152"/>
              <a:gd name="connsiteY7" fmla="*/ 331423 h 6172200"/>
              <a:gd name="connsiteX8" fmla="*/ 332635 w 4501152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01152" h="6172200">
                <a:moveTo>
                  <a:pt x="332635" y="0"/>
                </a:moveTo>
                <a:lnTo>
                  <a:pt x="4168517" y="0"/>
                </a:lnTo>
                <a:cubicBezTo>
                  <a:pt x="4352226" y="0"/>
                  <a:pt x="4501152" y="148383"/>
                  <a:pt x="4501152" y="331423"/>
                </a:cubicBezTo>
                <a:lnTo>
                  <a:pt x="4501152" y="5840778"/>
                </a:lnTo>
                <a:cubicBezTo>
                  <a:pt x="4501152" y="6023817"/>
                  <a:pt x="4352226" y="6172200"/>
                  <a:pt x="4168517" y="6172200"/>
                </a:cubicBezTo>
                <a:lnTo>
                  <a:pt x="332635" y="6172200"/>
                </a:lnTo>
                <a:cubicBezTo>
                  <a:pt x="148926" y="6172200"/>
                  <a:pt x="0" y="6023817"/>
                  <a:pt x="0" y="5840778"/>
                </a:cubicBezTo>
                <a:lnTo>
                  <a:pt x="0" y="331423"/>
                </a:lnTo>
                <a:cubicBezTo>
                  <a:pt x="0" y="148383"/>
                  <a:pt x="148926" y="0"/>
                  <a:pt x="33263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0408" y="1828800"/>
            <a:ext cx="6035040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B0F37310-2C84-4F72-97F3-ED5E52F7A674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8489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40"/>
            <a:ext cx="6135624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828800"/>
            <a:ext cx="6135624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7373D-8BEF-4D11-A85D-4ADD8461D8CF}" type="datetime1">
              <a:rPr lang="en-US" smtClean="0"/>
              <a:t>12/28/2025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F11DC52-D1FD-A255-1A04-7A15A9DE3C8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53304" y="352327"/>
            <a:ext cx="4495799" cy="6172200"/>
          </a:xfrm>
          <a:custGeom>
            <a:avLst/>
            <a:gdLst>
              <a:gd name="connsiteX0" fmla="*/ 293171 w 4495799"/>
              <a:gd name="connsiteY0" fmla="*/ 0 h 6172200"/>
              <a:gd name="connsiteX1" fmla="*/ 4202628 w 4495799"/>
              <a:gd name="connsiteY1" fmla="*/ 0 h 6172200"/>
              <a:gd name="connsiteX2" fmla="*/ 4495799 w 4495799"/>
              <a:gd name="connsiteY2" fmla="*/ 293171 h 6172200"/>
              <a:gd name="connsiteX3" fmla="*/ 4495799 w 4495799"/>
              <a:gd name="connsiteY3" fmla="*/ 5879029 h 6172200"/>
              <a:gd name="connsiteX4" fmla="*/ 4202628 w 4495799"/>
              <a:gd name="connsiteY4" fmla="*/ 6172200 h 6172200"/>
              <a:gd name="connsiteX5" fmla="*/ 293171 w 4495799"/>
              <a:gd name="connsiteY5" fmla="*/ 6172200 h 6172200"/>
              <a:gd name="connsiteX6" fmla="*/ 0 w 4495799"/>
              <a:gd name="connsiteY6" fmla="*/ 5879029 h 6172200"/>
              <a:gd name="connsiteX7" fmla="*/ 0 w 4495799"/>
              <a:gd name="connsiteY7" fmla="*/ 293171 h 6172200"/>
              <a:gd name="connsiteX8" fmla="*/ 293171 w 4495799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95799" h="6172200">
                <a:moveTo>
                  <a:pt x="293171" y="0"/>
                </a:moveTo>
                <a:lnTo>
                  <a:pt x="4202628" y="0"/>
                </a:lnTo>
                <a:cubicBezTo>
                  <a:pt x="4364542" y="0"/>
                  <a:pt x="4495799" y="131257"/>
                  <a:pt x="4495799" y="293171"/>
                </a:cubicBezTo>
                <a:lnTo>
                  <a:pt x="4495799" y="5879029"/>
                </a:lnTo>
                <a:cubicBezTo>
                  <a:pt x="4495799" y="6040943"/>
                  <a:pt x="4364542" y="6172200"/>
                  <a:pt x="4202628" y="6172200"/>
                </a:cubicBezTo>
                <a:lnTo>
                  <a:pt x="293171" y="6172200"/>
                </a:lnTo>
                <a:cubicBezTo>
                  <a:pt x="131257" y="6172200"/>
                  <a:pt x="0" y="6040943"/>
                  <a:pt x="0" y="5879029"/>
                </a:cubicBezTo>
                <a:lnTo>
                  <a:pt x="0" y="293171"/>
                </a:lnTo>
                <a:cubicBezTo>
                  <a:pt x="0" y="131257"/>
                  <a:pt x="131257" y="0"/>
                  <a:pt x="293171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4519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076" y="320040"/>
            <a:ext cx="676656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539F8C7-DD74-7177-C2DA-02533B6576F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9373" y="344424"/>
            <a:ext cx="3808553" cy="6172200"/>
          </a:xfrm>
          <a:custGeom>
            <a:avLst/>
            <a:gdLst>
              <a:gd name="connsiteX0" fmla="*/ 292116 w 3808553"/>
              <a:gd name="connsiteY0" fmla="*/ 0 h 6172200"/>
              <a:gd name="connsiteX1" fmla="*/ 3516437 w 3808553"/>
              <a:gd name="connsiteY1" fmla="*/ 0 h 6172200"/>
              <a:gd name="connsiteX2" fmla="*/ 3808553 w 3808553"/>
              <a:gd name="connsiteY2" fmla="*/ 292116 h 6172200"/>
              <a:gd name="connsiteX3" fmla="*/ 3808553 w 3808553"/>
              <a:gd name="connsiteY3" fmla="*/ 5880084 h 6172200"/>
              <a:gd name="connsiteX4" fmla="*/ 3516437 w 3808553"/>
              <a:gd name="connsiteY4" fmla="*/ 6172200 h 6172200"/>
              <a:gd name="connsiteX5" fmla="*/ 292116 w 3808553"/>
              <a:gd name="connsiteY5" fmla="*/ 6172200 h 6172200"/>
              <a:gd name="connsiteX6" fmla="*/ 0 w 3808553"/>
              <a:gd name="connsiteY6" fmla="*/ 5880084 h 6172200"/>
              <a:gd name="connsiteX7" fmla="*/ 0 w 3808553"/>
              <a:gd name="connsiteY7" fmla="*/ 292116 h 6172200"/>
              <a:gd name="connsiteX8" fmla="*/ 292116 w 3808553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8553" h="6172200">
                <a:moveTo>
                  <a:pt x="292116" y="0"/>
                </a:moveTo>
                <a:lnTo>
                  <a:pt x="3516437" y="0"/>
                </a:lnTo>
                <a:cubicBezTo>
                  <a:pt x="3677768" y="0"/>
                  <a:pt x="3808553" y="130785"/>
                  <a:pt x="3808553" y="292116"/>
                </a:cubicBezTo>
                <a:lnTo>
                  <a:pt x="3808553" y="5880084"/>
                </a:lnTo>
                <a:cubicBezTo>
                  <a:pt x="3808553" y="6041415"/>
                  <a:pt x="3677768" y="6172200"/>
                  <a:pt x="3516437" y="6172200"/>
                </a:cubicBezTo>
                <a:lnTo>
                  <a:pt x="292116" y="6172200"/>
                </a:lnTo>
                <a:cubicBezTo>
                  <a:pt x="130785" y="6172200"/>
                  <a:pt x="0" y="6041415"/>
                  <a:pt x="0" y="5880084"/>
                </a:cubicBezTo>
                <a:lnTo>
                  <a:pt x="0" y="292116"/>
                </a:lnTo>
                <a:cubicBezTo>
                  <a:pt x="0" y="130785"/>
                  <a:pt x="130785" y="0"/>
                  <a:pt x="29211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20076" y="1380744"/>
            <a:ext cx="676656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04D0A65-74B1-4258-9347-517577BEF7B0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870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96B54-ED46-4036-80F8-E8EFB102CB24}" type="datetime1">
              <a:rPr lang="en-US" smtClean="0"/>
              <a:t>12/28/2025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697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00591-709C-49DC-8FE0-9F32B5969F72}" type="datetime1">
              <a:rPr lang="en-US" smtClean="0"/>
              <a:t>12/28/2025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6FEEE5C-15B3-8386-23D3-B6B236C668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46768" y="344424"/>
            <a:ext cx="3808553" cy="6172200"/>
          </a:xfrm>
          <a:custGeom>
            <a:avLst/>
            <a:gdLst>
              <a:gd name="connsiteX0" fmla="*/ 292116 w 3808553"/>
              <a:gd name="connsiteY0" fmla="*/ 0 h 6172200"/>
              <a:gd name="connsiteX1" fmla="*/ 3516437 w 3808553"/>
              <a:gd name="connsiteY1" fmla="*/ 0 h 6172200"/>
              <a:gd name="connsiteX2" fmla="*/ 3808553 w 3808553"/>
              <a:gd name="connsiteY2" fmla="*/ 292116 h 6172200"/>
              <a:gd name="connsiteX3" fmla="*/ 3808553 w 3808553"/>
              <a:gd name="connsiteY3" fmla="*/ 5880084 h 6172200"/>
              <a:gd name="connsiteX4" fmla="*/ 3516437 w 3808553"/>
              <a:gd name="connsiteY4" fmla="*/ 6172200 h 6172200"/>
              <a:gd name="connsiteX5" fmla="*/ 292116 w 3808553"/>
              <a:gd name="connsiteY5" fmla="*/ 6172200 h 6172200"/>
              <a:gd name="connsiteX6" fmla="*/ 0 w 3808553"/>
              <a:gd name="connsiteY6" fmla="*/ 5880084 h 6172200"/>
              <a:gd name="connsiteX7" fmla="*/ 0 w 3808553"/>
              <a:gd name="connsiteY7" fmla="*/ 292116 h 6172200"/>
              <a:gd name="connsiteX8" fmla="*/ 292116 w 3808553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8553" h="6172200">
                <a:moveTo>
                  <a:pt x="292116" y="0"/>
                </a:moveTo>
                <a:lnTo>
                  <a:pt x="3516437" y="0"/>
                </a:lnTo>
                <a:cubicBezTo>
                  <a:pt x="3677768" y="0"/>
                  <a:pt x="3808553" y="130785"/>
                  <a:pt x="3808553" y="292116"/>
                </a:cubicBezTo>
                <a:lnTo>
                  <a:pt x="3808553" y="5880084"/>
                </a:lnTo>
                <a:cubicBezTo>
                  <a:pt x="3808553" y="6041415"/>
                  <a:pt x="3677768" y="6172200"/>
                  <a:pt x="3516437" y="6172200"/>
                </a:cubicBezTo>
                <a:lnTo>
                  <a:pt x="292116" y="6172200"/>
                </a:lnTo>
                <a:cubicBezTo>
                  <a:pt x="130785" y="6172200"/>
                  <a:pt x="0" y="6041415"/>
                  <a:pt x="0" y="5880084"/>
                </a:cubicBezTo>
                <a:lnTo>
                  <a:pt x="0" y="292116"/>
                </a:lnTo>
                <a:cubicBezTo>
                  <a:pt x="0" y="130785"/>
                  <a:pt x="130785" y="0"/>
                  <a:pt x="29211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263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601755"/>
            <a:ext cx="4389120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281557-D8C5-3666-A17C-BD66A5F9C04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1522" y="342902"/>
            <a:ext cx="6249778" cy="6172343"/>
          </a:xfrm>
          <a:custGeom>
            <a:avLst/>
            <a:gdLst>
              <a:gd name="connsiteX0" fmla="*/ 258473 w 6249778"/>
              <a:gd name="connsiteY0" fmla="*/ 0 h 6172343"/>
              <a:gd name="connsiteX1" fmla="*/ 5991306 w 6249778"/>
              <a:gd name="connsiteY1" fmla="*/ 0 h 6172343"/>
              <a:gd name="connsiteX2" fmla="*/ 6249778 w 6249778"/>
              <a:gd name="connsiteY2" fmla="*/ 257942 h 6172343"/>
              <a:gd name="connsiteX3" fmla="*/ 6249778 w 6249778"/>
              <a:gd name="connsiteY3" fmla="*/ 5914401 h 6172343"/>
              <a:gd name="connsiteX4" fmla="*/ 5991306 w 6249778"/>
              <a:gd name="connsiteY4" fmla="*/ 6172343 h 6172343"/>
              <a:gd name="connsiteX5" fmla="*/ 258473 w 6249778"/>
              <a:gd name="connsiteY5" fmla="*/ 6172343 h 6172343"/>
              <a:gd name="connsiteX6" fmla="*/ 0 w 6249778"/>
              <a:gd name="connsiteY6" fmla="*/ 5914401 h 6172343"/>
              <a:gd name="connsiteX7" fmla="*/ 0 w 6249778"/>
              <a:gd name="connsiteY7" fmla="*/ 257942 h 6172343"/>
              <a:gd name="connsiteX8" fmla="*/ 258473 w 6249778"/>
              <a:gd name="connsiteY8" fmla="*/ 0 h 61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9778" h="6172343">
                <a:moveTo>
                  <a:pt x="258473" y="0"/>
                </a:moveTo>
                <a:lnTo>
                  <a:pt x="5991306" y="0"/>
                </a:lnTo>
                <a:cubicBezTo>
                  <a:pt x="6134057" y="0"/>
                  <a:pt x="6249778" y="115484"/>
                  <a:pt x="6249778" y="257942"/>
                </a:cubicBezTo>
                <a:lnTo>
                  <a:pt x="6249778" y="5914401"/>
                </a:lnTo>
                <a:cubicBezTo>
                  <a:pt x="6249778" y="6056859"/>
                  <a:pt x="6134057" y="6172343"/>
                  <a:pt x="5991306" y="6172343"/>
                </a:cubicBezTo>
                <a:lnTo>
                  <a:pt x="258473" y="6172343"/>
                </a:lnTo>
                <a:cubicBezTo>
                  <a:pt x="115722" y="6172343"/>
                  <a:pt x="0" y="6056859"/>
                  <a:pt x="0" y="5914401"/>
                </a:cubicBezTo>
                <a:lnTo>
                  <a:pt x="0" y="257942"/>
                </a:lnTo>
                <a:cubicBezTo>
                  <a:pt x="0" y="115484"/>
                  <a:pt x="115722" y="0"/>
                  <a:pt x="258473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2276856"/>
            <a:ext cx="4389120" cy="40416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53D0D37D-152B-44E6-AB8F-60E41FE679D7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4693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4480560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7" y="2276856"/>
            <a:ext cx="4480560" cy="40416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D62D-5EED-4798-9EBA-B6E1A9B98072}" type="datetime1">
              <a:rPr lang="en-US" smtClean="0"/>
              <a:t>12/28/2025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46273-A5CB-BDCB-C625-903F863EC3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37594" y="342900"/>
            <a:ext cx="6111507" cy="6172338"/>
          </a:xfrm>
          <a:custGeom>
            <a:avLst/>
            <a:gdLst>
              <a:gd name="connsiteX0" fmla="*/ 269395 w 6111507"/>
              <a:gd name="connsiteY0" fmla="*/ 0 h 6172338"/>
              <a:gd name="connsiteX1" fmla="*/ 5842112 w 6111507"/>
              <a:gd name="connsiteY1" fmla="*/ 0 h 6172338"/>
              <a:gd name="connsiteX2" fmla="*/ 6111507 w 6111507"/>
              <a:gd name="connsiteY2" fmla="*/ 268145 h 6172338"/>
              <a:gd name="connsiteX3" fmla="*/ 6111507 w 6111507"/>
              <a:gd name="connsiteY3" fmla="*/ 5904194 h 6172338"/>
              <a:gd name="connsiteX4" fmla="*/ 5842112 w 6111507"/>
              <a:gd name="connsiteY4" fmla="*/ 6172338 h 6172338"/>
              <a:gd name="connsiteX5" fmla="*/ 269395 w 6111507"/>
              <a:gd name="connsiteY5" fmla="*/ 6172338 h 6172338"/>
              <a:gd name="connsiteX6" fmla="*/ 0 w 6111507"/>
              <a:gd name="connsiteY6" fmla="*/ 5904194 h 6172338"/>
              <a:gd name="connsiteX7" fmla="*/ 0 w 6111507"/>
              <a:gd name="connsiteY7" fmla="*/ 268145 h 6172338"/>
              <a:gd name="connsiteX8" fmla="*/ 269395 w 6111507"/>
              <a:gd name="connsiteY8" fmla="*/ 0 h 617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1507" h="6172338">
                <a:moveTo>
                  <a:pt x="269395" y="0"/>
                </a:moveTo>
                <a:lnTo>
                  <a:pt x="5842112" y="0"/>
                </a:lnTo>
                <a:cubicBezTo>
                  <a:pt x="5990895" y="0"/>
                  <a:pt x="6111507" y="120052"/>
                  <a:pt x="6111507" y="268145"/>
                </a:cubicBezTo>
                <a:lnTo>
                  <a:pt x="6111507" y="5904194"/>
                </a:lnTo>
                <a:cubicBezTo>
                  <a:pt x="6111507" y="6052286"/>
                  <a:pt x="5990895" y="6172338"/>
                  <a:pt x="5842112" y="6172338"/>
                </a:cubicBezTo>
                <a:lnTo>
                  <a:pt x="269395" y="6172338"/>
                </a:lnTo>
                <a:cubicBezTo>
                  <a:pt x="120612" y="6172338"/>
                  <a:pt x="0" y="6052286"/>
                  <a:pt x="0" y="5904194"/>
                </a:cubicBezTo>
                <a:lnTo>
                  <a:pt x="0" y="268145"/>
                </a:lnTo>
                <a:cubicBezTo>
                  <a:pt x="0" y="120052"/>
                  <a:pt x="120612" y="0"/>
                  <a:pt x="26939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97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320040"/>
            <a:ext cx="438912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281557-D8C5-3666-A17C-BD66A5F9C04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1522" y="342902"/>
            <a:ext cx="6249778" cy="6172343"/>
          </a:xfrm>
          <a:custGeom>
            <a:avLst/>
            <a:gdLst>
              <a:gd name="connsiteX0" fmla="*/ 258473 w 6249778"/>
              <a:gd name="connsiteY0" fmla="*/ 0 h 6172343"/>
              <a:gd name="connsiteX1" fmla="*/ 5991306 w 6249778"/>
              <a:gd name="connsiteY1" fmla="*/ 0 h 6172343"/>
              <a:gd name="connsiteX2" fmla="*/ 6249778 w 6249778"/>
              <a:gd name="connsiteY2" fmla="*/ 257942 h 6172343"/>
              <a:gd name="connsiteX3" fmla="*/ 6249778 w 6249778"/>
              <a:gd name="connsiteY3" fmla="*/ 5914401 h 6172343"/>
              <a:gd name="connsiteX4" fmla="*/ 5991306 w 6249778"/>
              <a:gd name="connsiteY4" fmla="*/ 6172343 h 6172343"/>
              <a:gd name="connsiteX5" fmla="*/ 258473 w 6249778"/>
              <a:gd name="connsiteY5" fmla="*/ 6172343 h 6172343"/>
              <a:gd name="connsiteX6" fmla="*/ 0 w 6249778"/>
              <a:gd name="connsiteY6" fmla="*/ 5914401 h 6172343"/>
              <a:gd name="connsiteX7" fmla="*/ 0 w 6249778"/>
              <a:gd name="connsiteY7" fmla="*/ 257942 h 6172343"/>
              <a:gd name="connsiteX8" fmla="*/ 258473 w 6249778"/>
              <a:gd name="connsiteY8" fmla="*/ 0 h 61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9778" h="6172343">
                <a:moveTo>
                  <a:pt x="258473" y="0"/>
                </a:moveTo>
                <a:lnTo>
                  <a:pt x="5991306" y="0"/>
                </a:lnTo>
                <a:cubicBezTo>
                  <a:pt x="6134057" y="0"/>
                  <a:pt x="6249778" y="115484"/>
                  <a:pt x="6249778" y="257942"/>
                </a:cubicBezTo>
                <a:lnTo>
                  <a:pt x="6249778" y="5914401"/>
                </a:lnTo>
                <a:cubicBezTo>
                  <a:pt x="6249778" y="6056859"/>
                  <a:pt x="6134057" y="6172343"/>
                  <a:pt x="5991306" y="6172343"/>
                </a:cubicBezTo>
                <a:lnTo>
                  <a:pt x="258473" y="6172343"/>
                </a:lnTo>
                <a:cubicBezTo>
                  <a:pt x="115722" y="6172343"/>
                  <a:pt x="0" y="6056859"/>
                  <a:pt x="0" y="5914401"/>
                </a:cubicBezTo>
                <a:lnTo>
                  <a:pt x="0" y="257942"/>
                </a:lnTo>
                <a:cubicBezTo>
                  <a:pt x="0" y="115484"/>
                  <a:pt x="115722" y="0"/>
                  <a:pt x="258473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1380744"/>
            <a:ext cx="438912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6FCFE97D-4F8B-4270-9223-9617008B9FA3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1464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320040"/>
            <a:ext cx="4573413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6" y="1380744"/>
            <a:ext cx="4573413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B1D5C-1F84-4585-9043-549E87BD77AE}" type="datetime1">
              <a:rPr lang="en-US" smtClean="0"/>
              <a:t>12/28/2025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46273-A5CB-BDCB-C625-903F863EC3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37594" y="342900"/>
            <a:ext cx="6111507" cy="6172338"/>
          </a:xfrm>
          <a:custGeom>
            <a:avLst/>
            <a:gdLst>
              <a:gd name="connsiteX0" fmla="*/ 269395 w 6111507"/>
              <a:gd name="connsiteY0" fmla="*/ 0 h 6172338"/>
              <a:gd name="connsiteX1" fmla="*/ 5842112 w 6111507"/>
              <a:gd name="connsiteY1" fmla="*/ 0 h 6172338"/>
              <a:gd name="connsiteX2" fmla="*/ 6111507 w 6111507"/>
              <a:gd name="connsiteY2" fmla="*/ 268145 h 6172338"/>
              <a:gd name="connsiteX3" fmla="*/ 6111507 w 6111507"/>
              <a:gd name="connsiteY3" fmla="*/ 5904194 h 6172338"/>
              <a:gd name="connsiteX4" fmla="*/ 5842112 w 6111507"/>
              <a:gd name="connsiteY4" fmla="*/ 6172338 h 6172338"/>
              <a:gd name="connsiteX5" fmla="*/ 269395 w 6111507"/>
              <a:gd name="connsiteY5" fmla="*/ 6172338 h 6172338"/>
              <a:gd name="connsiteX6" fmla="*/ 0 w 6111507"/>
              <a:gd name="connsiteY6" fmla="*/ 5904194 h 6172338"/>
              <a:gd name="connsiteX7" fmla="*/ 0 w 6111507"/>
              <a:gd name="connsiteY7" fmla="*/ 268145 h 6172338"/>
              <a:gd name="connsiteX8" fmla="*/ 269395 w 6111507"/>
              <a:gd name="connsiteY8" fmla="*/ 0 h 617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1507" h="6172338">
                <a:moveTo>
                  <a:pt x="269395" y="0"/>
                </a:moveTo>
                <a:lnTo>
                  <a:pt x="5842112" y="0"/>
                </a:lnTo>
                <a:cubicBezTo>
                  <a:pt x="5990895" y="0"/>
                  <a:pt x="6111507" y="120052"/>
                  <a:pt x="6111507" y="268145"/>
                </a:cubicBezTo>
                <a:lnTo>
                  <a:pt x="6111507" y="5904194"/>
                </a:lnTo>
                <a:cubicBezTo>
                  <a:pt x="6111507" y="6052286"/>
                  <a:pt x="5990895" y="6172338"/>
                  <a:pt x="5842112" y="6172338"/>
                </a:cubicBezTo>
                <a:lnTo>
                  <a:pt x="269395" y="6172338"/>
                </a:lnTo>
                <a:cubicBezTo>
                  <a:pt x="120612" y="6172338"/>
                  <a:pt x="0" y="6052286"/>
                  <a:pt x="0" y="5904194"/>
                </a:cubicBezTo>
                <a:lnTo>
                  <a:pt x="0" y="268145"/>
                </a:lnTo>
                <a:cubicBezTo>
                  <a:pt x="0" y="120052"/>
                  <a:pt x="120612" y="0"/>
                  <a:pt x="26939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813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0" y="603504"/>
            <a:ext cx="340156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900" y="342901"/>
            <a:ext cx="7391400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21040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71EB90F8-5A2D-4795-872B-662FE96339B2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534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340156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02843" y="342901"/>
            <a:ext cx="7346257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9A22F9C2-5647-4E58-BE9B-A16834D13FE3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1547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900" y="342901"/>
            <a:ext cx="7391400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18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85800" indent="0">
              <a:buNone/>
              <a:defRPr sz="14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9B124E6D-88B1-474F-9E7C-C29F02FACC38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610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2" y="5111854"/>
            <a:ext cx="3739279" cy="138988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5837EDE-723C-6CF6-EB95-3AEDA1F07E9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9373" y="320043"/>
            <a:ext cx="11509730" cy="4404825"/>
          </a:xfrm>
          <a:custGeom>
            <a:avLst/>
            <a:gdLst>
              <a:gd name="connsiteX0" fmla="*/ 299132 w 11509730"/>
              <a:gd name="connsiteY0" fmla="*/ 0 h 4404825"/>
              <a:gd name="connsiteX1" fmla="*/ 11210598 w 11509730"/>
              <a:gd name="connsiteY1" fmla="*/ 0 h 4404825"/>
              <a:gd name="connsiteX2" fmla="*/ 11509730 w 11509730"/>
              <a:gd name="connsiteY2" fmla="*/ 299132 h 4404825"/>
              <a:gd name="connsiteX3" fmla="*/ 11509730 w 11509730"/>
              <a:gd name="connsiteY3" fmla="*/ 4105693 h 4404825"/>
              <a:gd name="connsiteX4" fmla="*/ 11210598 w 11509730"/>
              <a:gd name="connsiteY4" fmla="*/ 4404825 h 4404825"/>
              <a:gd name="connsiteX5" fmla="*/ 299132 w 11509730"/>
              <a:gd name="connsiteY5" fmla="*/ 4404825 h 4404825"/>
              <a:gd name="connsiteX6" fmla="*/ 0 w 11509730"/>
              <a:gd name="connsiteY6" fmla="*/ 4105693 h 4404825"/>
              <a:gd name="connsiteX7" fmla="*/ 0 w 11509730"/>
              <a:gd name="connsiteY7" fmla="*/ 299132 h 4404825"/>
              <a:gd name="connsiteX8" fmla="*/ 299132 w 11509730"/>
              <a:gd name="connsiteY8" fmla="*/ 0 h 44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4404825">
                <a:moveTo>
                  <a:pt x="299132" y="0"/>
                </a:moveTo>
                <a:lnTo>
                  <a:pt x="11210598" y="0"/>
                </a:lnTo>
                <a:cubicBezTo>
                  <a:pt x="11375804" y="0"/>
                  <a:pt x="11509730" y="133926"/>
                  <a:pt x="11509730" y="299132"/>
                </a:cubicBezTo>
                <a:lnTo>
                  <a:pt x="11509730" y="4105693"/>
                </a:lnTo>
                <a:cubicBezTo>
                  <a:pt x="11509730" y="4270899"/>
                  <a:pt x="11375804" y="4404825"/>
                  <a:pt x="11210598" y="4404825"/>
                </a:cubicBezTo>
                <a:lnTo>
                  <a:pt x="299132" y="4404825"/>
                </a:lnTo>
                <a:cubicBezTo>
                  <a:pt x="133926" y="4404825"/>
                  <a:pt x="0" y="4270899"/>
                  <a:pt x="0" y="4105693"/>
                </a:cubicBezTo>
                <a:lnTo>
                  <a:pt x="0" y="299132"/>
                </a:lnTo>
                <a:cubicBezTo>
                  <a:pt x="0" y="133926"/>
                  <a:pt x="133926" y="0"/>
                  <a:pt x="299132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21C7E-4348-443E-B7C8-EE213DFF1CB1}" type="datetime1">
              <a:rPr lang="en-US" smtClean="0"/>
              <a:t>12/28/2025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51928" y="5111854"/>
            <a:ext cx="6400800" cy="138988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400"/>
            </a:lvl4pPr>
            <a:lvl5pPr marL="91440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093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BCE7E7D-ED4A-B625-6CB8-4D71682F63D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9373" y="320042"/>
            <a:ext cx="11509730" cy="3458229"/>
          </a:xfrm>
          <a:custGeom>
            <a:avLst/>
            <a:gdLst>
              <a:gd name="connsiteX0" fmla="*/ 351529 w 11509730"/>
              <a:gd name="connsiteY0" fmla="*/ 0 h 3458229"/>
              <a:gd name="connsiteX1" fmla="*/ 11158201 w 11509730"/>
              <a:gd name="connsiteY1" fmla="*/ 0 h 3458229"/>
              <a:gd name="connsiteX2" fmla="*/ 11509730 w 11509730"/>
              <a:gd name="connsiteY2" fmla="*/ 351529 h 3458229"/>
              <a:gd name="connsiteX3" fmla="*/ 11509730 w 11509730"/>
              <a:gd name="connsiteY3" fmla="*/ 3106700 h 3458229"/>
              <a:gd name="connsiteX4" fmla="*/ 11158201 w 11509730"/>
              <a:gd name="connsiteY4" fmla="*/ 3458229 h 3458229"/>
              <a:gd name="connsiteX5" fmla="*/ 351529 w 11509730"/>
              <a:gd name="connsiteY5" fmla="*/ 3458229 h 3458229"/>
              <a:gd name="connsiteX6" fmla="*/ 0 w 11509730"/>
              <a:gd name="connsiteY6" fmla="*/ 3106700 h 3458229"/>
              <a:gd name="connsiteX7" fmla="*/ 0 w 11509730"/>
              <a:gd name="connsiteY7" fmla="*/ 351529 h 3458229"/>
              <a:gd name="connsiteX8" fmla="*/ 351529 w 11509730"/>
              <a:gd name="connsiteY8" fmla="*/ 0 h 345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3458229">
                <a:moveTo>
                  <a:pt x="351529" y="0"/>
                </a:moveTo>
                <a:lnTo>
                  <a:pt x="11158201" y="0"/>
                </a:lnTo>
                <a:cubicBezTo>
                  <a:pt x="11352345" y="0"/>
                  <a:pt x="11509730" y="157385"/>
                  <a:pt x="11509730" y="351529"/>
                </a:cubicBezTo>
                <a:lnTo>
                  <a:pt x="11509730" y="3106700"/>
                </a:lnTo>
                <a:cubicBezTo>
                  <a:pt x="11509730" y="3300844"/>
                  <a:pt x="11352345" y="3458229"/>
                  <a:pt x="11158201" y="3458229"/>
                </a:cubicBezTo>
                <a:lnTo>
                  <a:pt x="351529" y="3458229"/>
                </a:lnTo>
                <a:cubicBezTo>
                  <a:pt x="157385" y="3458229"/>
                  <a:pt x="0" y="3300844"/>
                  <a:pt x="0" y="3106700"/>
                </a:cubicBezTo>
                <a:lnTo>
                  <a:pt x="0" y="351529"/>
                </a:lnTo>
                <a:cubicBezTo>
                  <a:pt x="0" y="157385"/>
                  <a:pt x="157385" y="0"/>
                  <a:pt x="351529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BB8D-1BA0-4790-987D-651470CA8928}" type="datetime1">
              <a:rPr lang="en-US" smtClean="0"/>
              <a:t>12/28/2025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34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4590288" cy="37398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2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206240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5FC269D-AA10-2D35-8DD6-33E0E2CC40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91348" y="343038"/>
            <a:ext cx="6257031" cy="6172200"/>
          </a:xfrm>
          <a:custGeom>
            <a:avLst/>
            <a:gdLst>
              <a:gd name="connsiteX0" fmla="*/ 318609 w 6257031"/>
              <a:gd name="connsiteY0" fmla="*/ 0 h 6172200"/>
              <a:gd name="connsiteX1" fmla="*/ 5938422 w 6257031"/>
              <a:gd name="connsiteY1" fmla="*/ 0 h 6172200"/>
              <a:gd name="connsiteX2" fmla="*/ 6257031 w 6257031"/>
              <a:gd name="connsiteY2" fmla="*/ 318609 h 6172200"/>
              <a:gd name="connsiteX3" fmla="*/ 6257031 w 6257031"/>
              <a:gd name="connsiteY3" fmla="*/ 5853591 h 6172200"/>
              <a:gd name="connsiteX4" fmla="*/ 5938422 w 6257031"/>
              <a:gd name="connsiteY4" fmla="*/ 6172200 h 6172200"/>
              <a:gd name="connsiteX5" fmla="*/ 318609 w 6257031"/>
              <a:gd name="connsiteY5" fmla="*/ 6172200 h 6172200"/>
              <a:gd name="connsiteX6" fmla="*/ 0 w 6257031"/>
              <a:gd name="connsiteY6" fmla="*/ 5853591 h 6172200"/>
              <a:gd name="connsiteX7" fmla="*/ 0 w 6257031"/>
              <a:gd name="connsiteY7" fmla="*/ 318609 h 6172200"/>
              <a:gd name="connsiteX8" fmla="*/ 318609 w 6257031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57031" h="6172200">
                <a:moveTo>
                  <a:pt x="318609" y="0"/>
                </a:moveTo>
                <a:lnTo>
                  <a:pt x="5938422" y="0"/>
                </a:lnTo>
                <a:cubicBezTo>
                  <a:pt x="6114385" y="0"/>
                  <a:pt x="6257031" y="142646"/>
                  <a:pt x="6257031" y="318609"/>
                </a:cubicBezTo>
                <a:lnTo>
                  <a:pt x="6257031" y="5853591"/>
                </a:lnTo>
                <a:cubicBezTo>
                  <a:pt x="6257031" y="6029554"/>
                  <a:pt x="6114385" y="6172200"/>
                  <a:pt x="5938422" y="6172200"/>
                </a:cubicBezTo>
                <a:lnTo>
                  <a:pt x="318609" y="6172200"/>
                </a:lnTo>
                <a:cubicBezTo>
                  <a:pt x="142646" y="6172200"/>
                  <a:pt x="0" y="6029554"/>
                  <a:pt x="0" y="5853591"/>
                </a:cubicBezTo>
                <a:lnTo>
                  <a:pt x="0" y="318609"/>
                </a:lnTo>
                <a:cubicBezTo>
                  <a:pt x="0" y="142646"/>
                  <a:pt x="142646" y="0"/>
                  <a:pt x="318609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164B5AC7-D387-41BC-BBB6-F6DD0E8CACDB}" type="datetime1">
              <a:rPr lang="en-US" smtClean="0"/>
              <a:t>12/28/2025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84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A25225-80A2-7139-2A81-39CA926639F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9373" y="3067414"/>
            <a:ext cx="11509730" cy="3458229"/>
          </a:xfrm>
          <a:custGeom>
            <a:avLst/>
            <a:gdLst>
              <a:gd name="connsiteX0" fmla="*/ 351529 w 11509730"/>
              <a:gd name="connsiteY0" fmla="*/ 0 h 3458229"/>
              <a:gd name="connsiteX1" fmla="*/ 11158201 w 11509730"/>
              <a:gd name="connsiteY1" fmla="*/ 0 h 3458229"/>
              <a:gd name="connsiteX2" fmla="*/ 11509730 w 11509730"/>
              <a:gd name="connsiteY2" fmla="*/ 351529 h 3458229"/>
              <a:gd name="connsiteX3" fmla="*/ 11509730 w 11509730"/>
              <a:gd name="connsiteY3" fmla="*/ 3106700 h 3458229"/>
              <a:gd name="connsiteX4" fmla="*/ 11158201 w 11509730"/>
              <a:gd name="connsiteY4" fmla="*/ 3458229 h 3458229"/>
              <a:gd name="connsiteX5" fmla="*/ 351529 w 11509730"/>
              <a:gd name="connsiteY5" fmla="*/ 3458229 h 3458229"/>
              <a:gd name="connsiteX6" fmla="*/ 0 w 11509730"/>
              <a:gd name="connsiteY6" fmla="*/ 3106700 h 3458229"/>
              <a:gd name="connsiteX7" fmla="*/ 0 w 11509730"/>
              <a:gd name="connsiteY7" fmla="*/ 351529 h 3458229"/>
              <a:gd name="connsiteX8" fmla="*/ 351529 w 11509730"/>
              <a:gd name="connsiteY8" fmla="*/ 0 h 345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3458229">
                <a:moveTo>
                  <a:pt x="351529" y="0"/>
                </a:moveTo>
                <a:lnTo>
                  <a:pt x="11158201" y="0"/>
                </a:lnTo>
                <a:cubicBezTo>
                  <a:pt x="11352345" y="0"/>
                  <a:pt x="11509730" y="157385"/>
                  <a:pt x="11509730" y="351529"/>
                </a:cubicBezTo>
                <a:lnTo>
                  <a:pt x="11509730" y="3106700"/>
                </a:lnTo>
                <a:cubicBezTo>
                  <a:pt x="11509730" y="3300844"/>
                  <a:pt x="11352345" y="3458229"/>
                  <a:pt x="11158201" y="3458229"/>
                </a:cubicBezTo>
                <a:lnTo>
                  <a:pt x="351529" y="3458229"/>
                </a:lnTo>
                <a:cubicBezTo>
                  <a:pt x="157385" y="3458229"/>
                  <a:pt x="0" y="3300844"/>
                  <a:pt x="0" y="3106700"/>
                </a:cubicBezTo>
                <a:lnTo>
                  <a:pt x="0" y="351529"/>
                </a:lnTo>
                <a:cubicBezTo>
                  <a:pt x="0" y="157385"/>
                  <a:pt x="157385" y="0"/>
                  <a:pt x="351529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38328"/>
          </a:xfrm>
        </p:spPr>
        <p:txBody>
          <a:bodyPr/>
          <a:lstStyle/>
          <a:p>
            <a:fld id="{48CD4B21-9C97-4358-8E22-9F49A31BDF6B}" type="datetime1">
              <a:rPr lang="en-US" smtClean="0"/>
              <a:t>12/28/2025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3832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38328"/>
          </a:xfrm>
        </p:spPr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6492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11155680" cy="970463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F6FDB5-F783-3538-287C-754C11C309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9768" y="1828800"/>
            <a:ext cx="6176399" cy="4425696"/>
          </a:xfrm>
          <a:custGeom>
            <a:avLst/>
            <a:gdLst>
              <a:gd name="connsiteX0" fmla="*/ 325421 w 6450717"/>
              <a:gd name="connsiteY0" fmla="*/ 0 h 4425696"/>
              <a:gd name="connsiteX1" fmla="*/ 6125296 w 6450717"/>
              <a:gd name="connsiteY1" fmla="*/ 0 h 4425696"/>
              <a:gd name="connsiteX2" fmla="*/ 6450717 w 6450717"/>
              <a:gd name="connsiteY2" fmla="*/ 325421 h 4425696"/>
              <a:gd name="connsiteX3" fmla="*/ 6450717 w 6450717"/>
              <a:gd name="connsiteY3" fmla="*/ 4100275 h 4425696"/>
              <a:gd name="connsiteX4" fmla="*/ 6125296 w 6450717"/>
              <a:gd name="connsiteY4" fmla="*/ 4425696 h 4425696"/>
              <a:gd name="connsiteX5" fmla="*/ 325421 w 6450717"/>
              <a:gd name="connsiteY5" fmla="*/ 4425696 h 4425696"/>
              <a:gd name="connsiteX6" fmla="*/ 0 w 6450717"/>
              <a:gd name="connsiteY6" fmla="*/ 4100275 h 4425696"/>
              <a:gd name="connsiteX7" fmla="*/ 0 w 6450717"/>
              <a:gd name="connsiteY7" fmla="*/ 325421 h 4425696"/>
              <a:gd name="connsiteX8" fmla="*/ 325421 w 6450717"/>
              <a:gd name="connsiteY8" fmla="*/ 0 h 4425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0717" h="4425696">
                <a:moveTo>
                  <a:pt x="325421" y="0"/>
                </a:moveTo>
                <a:lnTo>
                  <a:pt x="6125296" y="0"/>
                </a:lnTo>
                <a:cubicBezTo>
                  <a:pt x="6305021" y="0"/>
                  <a:pt x="6450717" y="145696"/>
                  <a:pt x="6450717" y="325421"/>
                </a:cubicBezTo>
                <a:lnTo>
                  <a:pt x="6450717" y="4100275"/>
                </a:lnTo>
                <a:cubicBezTo>
                  <a:pt x="6450717" y="4280000"/>
                  <a:pt x="6305021" y="4425696"/>
                  <a:pt x="6125296" y="4425696"/>
                </a:cubicBezTo>
                <a:lnTo>
                  <a:pt x="325421" y="4425696"/>
                </a:lnTo>
                <a:cubicBezTo>
                  <a:pt x="145696" y="4425696"/>
                  <a:pt x="0" y="4280000"/>
                  <a:pt x="0" y="4100275"/>
                </a:cubicBezTo>
                <a:lnTo>
                  <a:pt x="0" y="325421"/>
                </a:lnTo>
                <a:cubicBezTo>
                  <a:pt x="0" y="145696"/>
                  <a:pt x="145696" y="0"/>
                  <a:pt x="325421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87768" y="1828800"/>
            <a:ext cx="429768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8FABC-5F70-4DE9-8A42-1DE3D93319BF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636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5F2F272-6D18-7E06-3E9A-D10C5C50219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0075" y="2293496"/>
            <a:ext cx="4775158" cy="4039043"/>
          </a:xfrm>
          <a:custGeom>
            <a:avLst/>
            <a:gdLst>
              <a:gd name="connsiteX0" fmla="*/ 305917 w 4855463"/>
              <a:gd name="connsiteY0" fmla="*/ 0 h 4039043"/>
              <a:gd name="connsiteX1" fmla="*/ 4549547 w 4855463"/>
              <a:gd name="connsiteY1" fmla="*/ 0 h 4039043"/>
              <a:gd name="connsiteX2" fmla="*/ 4849249 w 4855463"/>
              <a:gd name="connsiteY2" fmla="*/ 244264 h 4039043"/>
              <a:gd name="connsiteX3" fmla="*/ 4855463 w 4855463"/>
              <a:gd name="connsiteY3" fmla="*/ 305907 h 4039043"/>
              <a:gd name="connsiteX4" fmla="*/ 4855463 w 4855463"/>
              <a:gd name="connsiteY4" fmla="*/ 3733136 h 4039043"/>
              <a:gd name="connsiteX5" fmla="*/ 4849249 w 4855463"/>
              <a:gd name="connsiteY5" fmla="*/ 3794779 h 4039043"/>
              <a:gd name="connsiteX6" fmla="*/ 4549547 w 4855463"/>
              <a:gd name="connsiteY6" fmla="*/ 4039043 h 4039043"/>
              <a:gd name="connsiteX7" fmla="*/ 305917 w 4855463"/>
              <a:gd name="connsiteY7" fmla="*/ 4039043 h 4039043"/>
              <a:gd name="connsiteX8" fmla="*/ 0 w 4855463"/>
              <a:gd name="connsiteY8" fmla="*/ 3733126 h 4039043"/>
              <a:gd name="connsiteX9" fmla="*/ 0 w 4855463"/>
              <a:gd name="connsiteY9" fmla="*/ 305917 h 4039043"/>
              <a:gd name="connsiteX10" fmla="*/ 305917 w 4855463"/>
              <a:gd name="connsiteY10" fmla="*/ 0 h 403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55463" h="4039043">
                <a:moveTo>
                  <a:pt x="305917" y="0"/>
                </a:moveTo>
                <a:lnTo>
                  <a:pt x="4549547" y="0"/>
                </a:lnTo>
                <a:cubicBezTo>
                  <a:pt x="4697381" y="0"/>
                  <a:pt x="4820723" y="104863"/>
                  <a:pt x="4849249" y="244264"/>
                </a:cubicBezTo>
                <a:lnTo>
                  <a:pt x="4855463" y="305907"/>
                </a:lnTo>
                <a:lnTo>
                  <a:pt x="4855463" y="3733136"/>
                </a:lnTo>
                <a:lnTo>
                  <a:pt x="4849249" y="3794779"/>
                </a:lnTo>
                <a:cubicBezTo>
                  <a:pt x="4820723" y="3934180"/>
                  <a:pt x="4697381" y="4039043"/>
                  <a:pt x="4549547" y="4039043"/>
                </a:cubicBezTo>
                <a:lnTo>
                  <a:pt x="305917" y="4039043"/>
                </a:lnTo>
                <a:cubicBezTo>
                  <a:pt x="136964" y="4039043"/>
                  <a:pt x="0" y="3902079"/>
                  <a:pt x="0" y="3733126"/>
                </a:cubicBezTo>
                <a:lnTo>
                  <a:pt x="0" y="305917"/>
                </a:lnTo>
                <a:cubicBezTo>
                  <a:pt x="0" y="136964"/>
                  <a:pt x="136964" y="0"/>
                  <a:pt x="305917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32AAB-0859-49C5-9F81-D3744B520913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038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0218"/>
            <a:ext cx="3827439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4639E5C-EF58-65A1-C364-F58DE76158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0075" y="2293494"/>
            <a:ext cx="3666744" cy="4039044"/>
          </a:xfrm>
          <a:custGeom>
            <a:avLst/>
            <a:gdLst>
              <a:gd name="connsiteX0" fmla="*/ 292716 w 3666744"/>
              <a:gd name="connsiteY0" fmla="*/ 0 h 4039044"/>
              <a:gd name="connsiteX1" fmla="*/ 3374028 w 3666744"/>
              <a:gd name="connsiteY1" fmla="*/ 0 h 4039044"/>
              <a:gd name="connsiteX2" fmla="*/ 3666744 w 3666744"/>
              <a:gd name="connsiteY2" fmla="*/ 292716 h 4039044"/>
              <a:gd name="connsiteX3" fmla="*/ 3666744 w 3666744"/>
              <a:gd name="connsiteY3" fmla="*/ 3746328 h 4039044"/>
              <a:gd name="connsiteX4" fmla="*/ 3374028 w 3666744"/>
              <a:gd name="connsiteY4" fmla="*/ 4039044 h 4039044"/>
              <a:gd name="connsiteX5" fmla="*/ 292716 w 3666744"/>
              <a:gd name="connsiteY5" fmla="*/ 4039044 h 4039044"/>
              <a:gd name="connsiteX6" fmla="*/ 0 w 3666744"/>
              <a:gd name="connsiteY6" fmla="*/ 3746328 h 4039044"/>
              <a:gd name="connsiteX7" fmla="*/ 0 w 3666744"/>
              <a:gd name="connsiteY7" fmla="*/ 292716 h 4039044"/>
              <a:gd name="connsiteX8" fmla="*/ 292716 w 3666744"/>
              <a:gd name="connsiteY8" fmla="*/ 0 h 4039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66744" h="4039044">
                <a:moveTo>
                  <a:pt x="292716" y="0"/>
                </a:moveTo>
                <a:lnTo>
                  <a:pt x="3374028" y="0"/>
                </a:lnTo>
                <a:cubicBezTo>
                  <a:pt x="3535691" y="0"/>
                  <a:pt x="3666744" y="131053"/>
                  <a:pt x="3666744" y="292716"/>
                </a:cubicBezTo>
                <a:lnTo>
                  <a:pt x="3666744" y="3746328"/>
                </a:lnTo>
                <a:cubicBezTo>
                  <a:pt x="3666744" y="3907991"/>
                  <a:pt x="3535691" y="4039044"/>
                  <a:pt x="3374028" y="4039044"/>
                </a:cubicBezTo>
                <a:lnTo>
                  <a:pt x="292716" y="4039044"/>
                </a:lnTo>
                <a:cubicBezTo>
                  <a:pt x="131053" y="4039044"/>
                  <a:pt x="0" y="3907991"/>
                  <a:pt x="0" y="3746328"/>
                </a:cubicBezTo>
                <a:lnTo>
                  <a:pt x="0" y="292716"/>
                </a:lnTo>
                <a:cubicBezTo>
                  <a:pt x="0" y="131053"/>
                  <a:pt x="131053" y="0"/>
                  <a:pt x="29271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20787" y="549275"/>
            <a:ext cx="6561138" cy="578815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C0E27-EFA9-4706-B7B3-384BAC09CA5C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251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242A1-A384-8CB1-904B-45EEDF23C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" y="4992624"/>
            <a:ext cx="11201400" cy="1225296"/>
          </a:xfrm>
        </p:spPr>
        <p:txBody>
          <a:bodyPr anchor="t">
            <a:norm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C6FDB9-A3B3-A4DB-D081-D27ECC704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38527-6BF7-45BD-8E9C-2BDCA53716A3}" type="datetime1">
              <a:rPr lang="en-US" smtClean="0"/>
              <a:t>12/28/2025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D72DC-8ED1-FAB8-CD4C-7BDCAEA2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FCFB0-1D5D-C25F-A74C-5CFB9C195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F59BDE-94E7-56D6-3D7F-6145311BA2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93776" y="786384"/>
            <a:ext cx="11201400" cy="4206240"/>
          </a:xfrm>
        </p:spPr>
        <p:txBody>
          <a:bodyPr anchor="b">
            <a:normAutofit/>
          </a:bodyPr>
          <a:lstStyle>
            <a:lvl1pPr marL="0" indent="0" algn="ctr">
              <a:buNone/>
              <a:defRPr sz="278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1005103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242A1-A384-8CB1-904B-45EEDF23C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" y="4992624"/>
            <a:ext cx="11201400" cy="1225296"/>
          </a:xfrm>
        </p:spPr>
        <p:txBody>
          <a:bodyPr anchor="t">
            <a:norm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C6FDB9-A3B3-A4DB-D081-D27ECC704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2D2C4-0829-4B37-AFA9-97EED5EA275A}" type="datetime1">
              <a:rPr lang="en-US" smtClean="0"/>
              <a:t>12/28/2025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D72DC-8ED1-FAB8-CD4C-7BDCAEA2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FCFB0-1D5D-C25F-A74C-5CFB9C195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F59BDE-94E7-56D6-3D7F-6145311BA2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93776" y="786384"/>
            <a:ext cx="11201400" cy="4206240"/>
          </a:xfrm>
        </p:spPr>
        <p:txBody>
          <a:bodyPr anchor="b">
            <a:normAutofit/>
          </a:bodyPr>
          <a:lstStyle>
            <a:lvl1pPr marL="0" indent="0" algn="ctr">
              <a:buNone/>
              <a:defRPr sz="27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8045524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242A1-A384-8CB1-904B-45EEDF23C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809744"/>
            <a:ext cx="5897880" cy="13533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20000"/>
              </a:lnSpc>
              <a:def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C6FDB9-A3B3-A4DB-D081-D27ECC704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3353C-D70D-4D92-85A4-BE6E7FCC2830}" type="datetime1">
              <a:rPr lang="en-US" smtClean="0"/>
              <a:t>12/28/2025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D72DC-8ED1-FAB8-CD4C-7BDCAEA2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FCFB0-1D5D-C25F-A74C-5CFB9C195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F59BDE-94E7-56D6-3D7F-6145311BA2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603504"/>
            <a:ext cx="11201400" cy="4206240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7800" dirty="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8703761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622C3-A8C0-4CE4-AFAA-25D23CB3242F}" type="datetime1">
              <a:rPr lang="en-US" smtClean="0"/>
              <a:t>12/28/2025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91221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B6EAC-4E38-4BC4-964B-55A6571A4EBF}" type="datetime1">
              <a:rPr lang="en-US" smtClean="0"/>
              <a:t>12/28/2025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9338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2DDD8-66B1-484C-ABC1-3F6C2E131531}" type="datetime1">
              <a:rPr lang="en-US" smtClean="0"/>
              <a:t>12/28/2025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1966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5397718" cy="37398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66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517136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A0D73698-4765-4C7F-8C74-6EF048F95E94}" type="datetime1">
              <a:rPr lang="en-US" smtClean="0"/>
              <a:t>12/28/2025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8F28510C-0939-D915-FCC8-7D8AD447578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20113" y="342900"/>
            <a:ext cx="5131133" cy="6172200"/>
          </a:xfrm>
          <a:custGeom>
            <a:avLst/>
            <a:gdLst>
              <a:gd name="connsiteX0" fmla="*/ 305905 w 5334000"/>
              <a:gd name="connsiteY0" fmla="*/ 0 h 6172200"/>
              <a:gd name="connsiteX1" fmla="*/ 5028095 w 5334000"/>
              <a:gd name="connsiteY1" fmla="*/ 0 h 6172200"/>
              <a:gd name="connsiteX2" fmla="*/ 5334000 w 5334000"/>
              <a:gd name="connsiteY2" fmla="*/ 305905 h 6172200"/>
              <a:gd name="connsiteX3" fmla="*/ 5334000 w 5334000"/>
              <a:gd name="connsiteY3" fmla="*/ 5866295 h 6172200"/>
              <a:gd name="connsiteX4" fmla="*/ 5028095 w 5334000"/>
              <a:gd name="connsiteY4" fmla="*/ 6172200 h 6172200"/>
              <a:gd name="connsiteX5" fmla="*/ 305905 w 5334000"/>
              <a:gd name="connsiteY5" fmla="*/ 6172200 h 6172200"/>
              <a:gd name="connsiteX6" fmla="*/ 0 w 5334000"/>
              <a:gd name="connsiteY6" fmla="*/ 5866295 h 6172200"/>
              <a:gd name="connsiteX7" fmla="*/ 0 w 5334000"/>
              <a:gd name="connsiteY7" fmla="*/ 305905 h 6172200"/>
              <a:gd name="connsiteX8" fmla="*/ 305905 w 53340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4000" h="6172200">
                <a:moveTo>
                  <a:pt x="305905" y="0"/>
                </a:moveTo>
                <a:lnTo>
                  <a:pt x="5028095" y="0"/>
                </a:lnTo>
                <a:cubicBezTo>
                  <a:pt x="5197042" y="0"/>
                  <a:pt x="5334000" y="136958"/>
                  <a:pt x="5334000" y="305905"/>
                </a:cubicBezTo>
                <a:lnTo>
                  <a:pt x="5334000" y="5866295"/>
                </a:lnTo>
                <a:cubicBezTo>
                  <a:pt x="5334000" y="6035242"/>
                  <a:pt x="5197042" y="6172200"/>
                  <a:pt x="5028095" y="6172200"/>
                </a:cubicBezTo>
                <a:lnTo>
                  <a:pt x="305905" y="6172200"/>
                </a:lnTo>
                <a:cubicBezTo>
                  <a:pt x="136958" y="6172200"/>
                  <a:pt x="0" y="6035242"/>
                  <a:pt x="0" y="5866295"/>
                </a:cubicBezTo>
                <a:lnTo>
                  <a:pt x="0" y="305905"/>
                </a:lnTo>
                <a:cubicBezTo>
                  <a:pt x="0" y="136958"/>
                  <a:pt x="136958" y="0"/>
                  <a:pt x="305905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15155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542D-3EA5-35E3-406E-8496EA7D4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36776" y="5276088"/>
            <a:ext cx="9061704" cy="466344"/>
          </a:xfr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2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BD3F2A-2B85-D7B7-24A2-D01A281CD7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828800"/>
            <a:ext cx="9198864" cy="2871216"/>
          </a:xfrm>
        </p:spPr>
        <p:txBody>
          <a:bodyPr anchor="ctr">
            <a:normAutofit/>
          </a:bodyPr>
          <a:lstStyle>
            <a:lvl1pPr marL="137160" indent="-13716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/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CA6F2-8C52-8488-999E-FEF7877B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CBEC5-37D0-4E5C-8671-D7D2A06BE21B}" type="datetime1">
              <a:rPr lang="en-US" smtClean="0"/>
              <a:t>12/28/2025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FB98B-06E5-997A-53DA-CC0E6A61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DD64-9865-92B3-BED2-F770E97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0703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51F96B-ED98-BF55-D2B0-047000EF48E1}"/>
              </a:ext>
            </a:extLst>
          </p:cNvPr>
          <p:cNvSpPr/>
          <p:nvPr/>
        </p:nvSpPr>
        <p:spPr>
          <a:xfrm>
            <a:off x="806386" y="760151"/>
            <a:ext cx="10579222" cy="5337698"/>
          </a:xfrm>
          <a:prstGeom prst="roundRect">
            <a:avLst>
              <a:gd name="adj" fmla="val 6093"/>
            </a:avLst>
          </a:pr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1542D-3EA5-35E3-406E-8496EA7D4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1368" y="5120640"/>
            <a:ext cx="8549640" cy="621792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BD3F2A-2B85-D7B7-24A2-D01A281CD7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655064" y="2093976"/>
            <a:ext cx="8695944" cy="2130552"/>
          </a:xfrm>
        </p:spPr>
        <p:txBody>
          <a:bodyPr anchor="ctr">
            <a:normAutofit/>
          </a:bodyPr>
          <a:lstStyle>
            <a:lvl1pPr marL="137160" indent="-13716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/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CA6F2-8C52-8488-999E-FEF7877B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FC37-12B5-4EB9-BB05-B5E210E93FF0}" type="datetime1">
              <a:rPr lang="en-US" smtClean="0"/>
              <a:t>12/28/2025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FB98B-06E5-997A-53DA-CC0E6A61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DD64-9865-92B3-BED2-F770E97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4917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542D-3EA5-35E3-406E-8496EA7D4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556" y="4965192"/>
            <a:ext cx="9450699" cy="1289304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BD3F2A-2B85-D7B7-24A2-D01A281CD7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438912"/>
            <a:ext cx="9619488" cy="452628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800"/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CA6F2-8C52-8488-999E-FEF7877B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0F6F3-6829-4CDD-B3A1-8F321E27194A}" type="datetime1">
              <a:rPr lang="en-US" smtClean="0"/>
              <a:t>12/28/2025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FB98B-06E5-997A-53DA-CC0E6A61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DD64-9865-92B3-BED2-F770E97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962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542D-3EA5-35E3-406E-8496EA7D4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556" y="4965192"/>
            <a:ext cx="9148947" cy="1289304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BD3F2A-2B85-D7B7-24A2-D01A281CD7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1179576"/>
            <a:ext cx="9317736" cy="3785616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800"/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CA6F2-8C52-8488-999E-FEF7877B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6652C-AA1E-4738-883B-0336FAAA5DB1}" type="datetime1">
              <a:rPr lang="en-US" smtClean="0"/>
              <a:t>12/28/2025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FB98B-06E5-997A-53DA-CC0E6A61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DD64-9865-92B3-BED2-F770E97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618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94248"/>
            <a:ext cx="11164825" cy="9584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7BFCD9-16A4-5745-7BB3-7836095FF1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0825"/>
            <a:ext cx="5211762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0EDC57-7D17-D4C8-5C60-A44A480EA9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24"/>
            <a:ext cx="5213350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F56A5-925A-45AB-8491-C696F304662B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82335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76166"/>
            <a:ext cx="11164824" cy="9765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7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5BB1DC-4DAA-D220-25A9-5752C158FD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0888"/>
            <a:ext cx="5211762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2512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AB67A04-5E8D-18C5-D47A-A5B5CFE56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88"/>
            <a:ext cx="5213350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82B41-9B9A-4653-8E8E-9D57A4983847}" type="datetime1">
              <a:rPr lang="en-US" smtClean="0"/>
              <a:t>12/28/2025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72576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0A14-C874-4C11-943E-4B7AAF73B997}" type="datetime1">
              <a:rPr lang="en-US" smtClean="0"/>
              <a:t>12/28/2025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62653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60914-BFFA-4E5B-B382-06A92C8508A8}" type="datetime1">
              <a:rPr lang="en-US" smtClean="0"/>
              <a:t>12/28/2025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8003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3615"/>
            <a:ext cx="3595634" cy="221284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9" y="2823029"/>
            <a:ext cx="3309608" cy="3481355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6995" y="553616"/>
            <a:ext cx="6466741" cy="575256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EE75D-2E4A-469A-9092-8B43711F5315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47190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7784"/>
            <a:ext cx="3593592" cy="221231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7" y="2826137"/>
            <a:ext cx="3310128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DACA751-BBB2-3E33-EA6C-54B4A7F6842B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502843" y="342901"/>
            <a:ext cx="7346258" cy="6172198"/>
          </a:xfrm>
          <a:custGeom>
            <a:avLst/>
            <a:gdLst>
              <a:gd name="connsiteX0" fmla="*/ 264355 w 6785782"/>
              <a:gd name="connsiteY0" fmla="*/ 0 h 6172198"/>
              <a:gd name="connsiteX1" fmla="*/ 6521427 w 6785782"/>
              <a:gd name="connsiteY1" fmla="*/ 0 h 6172198"/>
              <a:gd name="connsiteX2" fmla="*/ 6785782 w 6785782"/>
              <a:gd name="connsiteY2" fmla="*/ 264355 h 6172198"/>
              <a:gd name="connsiteX3" fmla="*/ 6785782 w 6785782"/>
              <a:gd name="connsiteY3" fmla="*/ 5907843 h 6172198"/>
              <a:gd name="connsiteX4" fmla="*/ 6521427 w 6785782"/>
              <a:gd name="connsiteY4" fmla="*/ 6172198 h 6172198"/>
              <a:gd name="connsiteX5" fmla="*/ 264355 w 6785782"/>
              <a:gd name="connsiteY5" fmla="*/ 6172198 h 6172198"/>
              <a:gd name="connsiteX6" fmla="*/ 0 w 6785782"/>
              <a:gd name="connsiteY6" fmla="*/ 5907843 h 6172198"/>
              <a:gd name="connsiteX7" fmla="*/ 0 w 6785782"/>
              <a:gd name="connsiteY7" fmla="*/ 264355 h 6172198"/>
              <a:gd name="connsiteX8" fmla="*/ 264355 w 6785782"/>
              <a:gd name="connsiteY8" fmla="*/ 0 h 617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85782" h="6172198">
                <a:moveTo>
                  <a:pt x="264355" y="0"/>
                </a:moveTo>
                <a:lnTo>
                  <a:pt x="6521427" y="0"/>
                </a:lnTo>
                <a:cubicBezTo>
                  <a:pt x="6667426" y="0"/>
                  <a:pt x="6785782" y="118356"/>
                  <a:pt x="6785782" y="264355"/>
                </a:cubicBezTo>
                <a:lnTo>
                  <a:pt x="6785782" y="5907843"/>
                </a:lnTo>
                <a:cubicBezTo>
                  <a:pt x="6785782" y="6053842"/>
                  <a:pt x="6667426" y="6172198"/>
                  <a:pt x="6521427" y="6172198"/>
                </a:cubicBezTo>
                <a:lnTo>
                  <a:pt x="264355" y="6172198"/>
                </a:lnTo>
                <a:cubicBezTo>
                  <a:pt x="118356" y="6172198"/>
                  <a:pt x="0" y="6053842"/>
                  <a:pt x="0" y="5907843"/>
                </a:cubicBezTo>
                <a:lnTo>
                  <a:pt x="0" y="264355"/>
                </a:lnTo>
                <a:cubicBezTo>
                  <a:pt x="0" y="118356"/>
                  <a:pt x="118356" y="0"/>
                  <a:pt x="26435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6FD38-01FF-4539-8A35-AB19E4D5C3A7}" type="datetime1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880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9480" y="411480"/>
            <a:ext cx="4361688" cy="39684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2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9480" y="4873752"/>
            <a:ext cx="4206240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5FC269D-AA10-2D35-8DD6-33E0E2CC40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7472" y="343038"/>
            <a:ext cx="6257031" cy="6172200"/>
          </a:xfrm>
          <a:custGeom>
            <a:avLst/>
            <a:gdLst>
              <a:gd name="connsiteX0" fmla="*/ 318609 w 6257031"/>
              <a:gd name="connsiteY0" fmla="*/ 0 h 6172200"/>
              <a:gd name="connsiteX1" fmla="*/ 5938422 w 6257031"/>
              <a:gd name="connsiteY1" fmla="*/ 0 h 6172200"/>
              <a:gd name="connsiteX2" fmla="*/ 6257031 w 6257031"/>
              <a:gd name="connsiteY2" fmla="*/ 318609 h 6172200"/>
              <a:gd name="connsiteX3" fmla="*/ 6257031 w 6257031"/>
              <a:gd name="connsiteY3" fmla="*/ 5853591 h 6172200"/>
              <a:gd name="connsiteX4" fmla="*/ 5938422 w 6257031"/>
              <a:gd name="connsiteY4" fmla="*/ 6172200 h 6172200"/>
              <a:gd name="connsiteX5" fmla="*/ 318609 w 6257031"/>
              <a:gd name="connsiteY5" fmla="*/ 6172200 h 6172200"/>
              <a:gd name="connsiteX6" fmla="*/ 0 w 6257031"/>
              <a:gd name="connsiteY6" fmla="*/ 5853591 h 6172200"/>
              <a:gd name="connsiteX7" fmla="*/ 0 w 6257031"/>
              <a:gd name="connsiteY7" fmla="*/ 318609 h 6172200"/>
              <a:gd name="connsiteX8" fmla="*/ 318609 w 6257031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57031" h="6172200">
                <a:moveTo>
                  <a:pt x="318609" y="0"/>
                </a:moveTo>
                <a:lnTo>
                  <a:pt x="5938422" y="0"/>
                </a:lnTo>
                <a:cubicBezTo>
                  <a:pt x="6114385" y="0"/>
                  <a:pt x="6257031" y="142646"/>
                  <a:pt x="6257031" y="318609"/>
                </a:cubicBezTo>
                <a:lnTo>
                  <a:pt x="6257031" y="5853591"/>
                </a:lnTo>
                <a:cubicBezTo>
                  <a:pt x="6257031" y="6029554"/>
                  <a:pt x="6114385" y="6172200"/>
                  <a:pt x="5938422" y="6172200"/>
                </a:cubicBezTo>
                <a:lnTo>
                  <a:pt x="318609" y="6172200"/>
                </a:lnTo>
                <a:cubicBezTo>
                  <a:pt x="142646" y="6172200"/>
                  <a:pt x="0" y="6029554"/>
                  <a:pt x="0" y="5853591"/>
                </a:cubicBezTo>
                <a:lnTo>
                  <a:pt x="0" y="318609"/>
                </a:lnTo>
                <a:cubicBezTo>
                  <a:pt x="0" y="142646"/>
                  <a:pt x="142646" y="0"/>
                  <a:pt x="318609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19A3EA51-69C4-4090-B98A-31CA47A2E35E}" type="datetime1">
              <a:rPr lang="en-US" smtClean="0"/>
              <a:t>12/28/2025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442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29768"/>
            <a:ext cx="10890374" cy="1627632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68" y="3264408"/>
            <a:ext cx="10890374" cy="2834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5BFC-EF85-4C2B-8809-2F9E7D76A143}" type="datetime1">
              <a:rPr lang="en-US" smtClean="0"/>
              <a:t>12/28/2025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892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27318"/>
            <a:ext cx="7370064" cy="184202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3622673"/>
            <a:ext cx="7370064" cy="22311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05FF-0F6F-4DB7-B5D6-9BF14E40F716}" type="datetime1">
              <a:rPr lang="en-US" smtClean="0"/>
              <a:t>12/28/2025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4857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38912"/>
            <a:ext cx="9317736" cy="445312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96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965192"/>
            <a:ext cx="5431536" cy="128930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6633933-AD95-42CF-A390-A7073FD506A1}" type="datetime1">
              <a:rPr lang="en-US" smtClean="0"/>
              <a:t>12/28/2025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348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536192"/>
            <a:ext cx="9171432" cy="2615184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8176" y="4427554"/>
            <a:ext cx="9171432" cy="114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D50E307-C64C-483A-9485-A61D01D72197}" type="datetime1">
              <a:rPr lang="en-US" smtClean="0"/>
              <a:t>12/28/2025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693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38912"/>
            <a:ext cx="11494008" cy="46542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25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093208"/>
            <a:ext cx="5669280" cy="1161288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C36CA3-7064-4E52-B24E-E3CC37B36CB8}" type="datetime1">
              <a:rPr lang="en-US" smtClean="0"/>
              <a:t>12/28/2025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77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A12A6-507C-2714-2F24-09ADE11584C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810512"/>
            <a:ext cx="7772400" cy="4562856"/>
          </a:xfrm>
        </p:spPr>
        <p:txBody>
          <a:bodyPr anchor="b">
            <a:normAutofit/>
          </a:bodyPr>
          <a:lstStyle>
            <a:lvl1pPr>
              <a:defRPr sz="8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45713-EE4C-7615-B812-531C14C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3F469A-9BA4-41D9-A358-7174319CB857}" type="datetime1">
              <a:rPr lang="en-US" smtClean="0"/>
              <a:t>12/28/2025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849E7-8E94-3B02-239C-AAB4815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44BD7-C050-D052-8408-65ADAAF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03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83464"/>
            <a:ext cx="10652760" cy="969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1380744"/>
            <a:ext cx="10652760" cy="4901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9768" y="6519672"/>
            <a:ext cx="2843784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E9D380B3-E270-4064-8D13-292A875F6C31}" type="datetime1">
              <a:rPr lang="en-US" smtClean="0"/>
              <a:t>12/28/2025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60536" y="6519672"/>
            <a:ext cx="2642616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5720" y="6519672"/>
            <a:ext cx="457200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854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0" r:id="rId2"/>
    <p:sldLayoutId id="2147483709" r:id="rId3"/>
    <p:sldLayoutId id="2147483708" r:id="rId4"/>
    <p:sldLayoutId id="2147483707" r:id="rId5"/>
    <p:sldLayoutId id="2147483706" r:id="rId6"/>
    <p:sldLayoutId id="2147483705" r:id="rId7"/>
    <p:sldLayoutId id="2147483704" r:id="rId8"/>
    <p:sldLayoutId id="2147483703" r:id="rId9"/>
    <p:sldLayoutId id="2147483702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3F320-CDB3-95C8-B1DC-169E0171FE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5276088"/>
            <a:ext cx="11347704" cy="786384"/>
          </a:xfrm>
        </p:spPr>
        <p:txBody>
          <a:bodyPr anchor="b">
            <a:normAutofit/>
          </a:bodyPr>
          <a:lstStyle/>
          <a:p>
            <a:r>
              <a:rPr lang="es-CO" dirty="0"/>
              <a:t>SQL</a:t>
            </a:r>
          </a:p>
        </p:txBody>
      </p:sp>
      <p:sp>
        <p:nvSpPr>
          <p:cNvPr id="2055" name="Subtitle 2">
            <a:extLst>
              <a:ext uri="{FF2B5EF4-FFF2-40B4-BE49-F238E27FC236}">
                <a16:creationId xmlns:a16="http://schemas.microsoft.com/office/drawing/2014/main" id="{EE26A544-8A24-0A6D-1798-284A482CC2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980176"/>
            <a:ext cx="11347704" cy="530352"/>
          </a:xfrm>
        </p:spPr>
        <p:txBody>
          <a:bodyPr/>
          <a:lstStyle/>
          <a:p>
            <a:r>
              <a:rPr lang="es-CO" dirty="0" err="1"/>
              <a:t>JOINs</a:t>
            </a:r>
            <a:r>
              <a:rPr lang="es-CO" dirty="0"/>
              <a:t> + </a:t>
            </a:r>
            <a:r>
              <a:rPr lang="es-CO" dirty="0" err="1"/>
              <a:t>CTEs</a:t>
            </a:r>
            <a:r>
              <a:rPr lang="es-CO" dirty="0"/>
              <a:t> + Cardinalidad</a:t>
            </a:r>
            <a:endParaRPr lang="en-US" dirty="0"/>
          </a:p>
        </p:txBody>
      </p:sp>
      <p:pic>
        <p:nvPicPr>
          <p:cNvPr id="2050" name="Picture 2" descr="IT Database Management - Sayuti &amp; James">
            <a:extLst>
              <a:ext uri="{FF2B5EF4-FFF2-40B4-BE49-F238E27FC236}">
                <a16:creationId xmlns:a16="http://schemas.microsoft.com/office/drawing/2014/main" id="{072FA634-F1A8-CA54-F9AF-016D9DB73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66" r="2" b="15704"/>
          <a:stretch>
            <a:fillRect/>
          </a:stretch>
        </p:blipFill>
        <p:spPr bwMode="auto">
          <a:xfrm>
            <a:off x="342901" y="343038"/>
            <a:ext cx="11506200" cy="4792766"/>
          </a:xfrm>
          <a:custGeom>
            <a:avLst/>
            <a:gdLst>
              <a:gd name="connsiteX0" fmla="*/ 292023 w 11506200"/>
              <a:gd name="connsiteY0" fmla="*/ 0 h 4792766"/>
              <a:gd name="connsiteX1" fmla="*/ 11214177 w 11506200"/>
              <a:gd name="connsiteY1" fmla="*/ 0 h 4792766"/>
              <a:gd name="connsiteX2" fmla="*/ 11506200 w 11506200"/>
              <a:gd name="connsiteY2" fmla="*/ 292023 h 4792766"/>
              <a:gd name="connsiteX3" fmla="*/ 11506200 w 11506200"/>
              <a:gd name="connsiteY3" fmla="*/ 4500743 h 4792766"/>
              <a:gd name="connsiteX4" fmla="*/ 11214177 w 11506200"/>
              <a:gd name="connsiteY4" fmla="*/ 4792766 h 4792766"/>
              <a:gd name="connsiteX5" fmla="*/ 292023 w 11506200"/>
              <a:gd name="connsiteY5" fmla="*/ 4792766 h 4792766"/>
              <a:gd name="connsiteX6" fmla="*/ 0 w 11506200"/>
              <a:gd name="connsiteY6" fmla="*/ 4500743 h 4792766"/>
              <a:gd name="connsiteX7" fmla="*/ 0 w 11506200"/>
              <a:gd name="connsiteY7" fmla="*/ 292023 h 4792766"/>
              <a:gd name="connsiteX8" fmla="*/ 292023 w 11506200"/>
              <a:gd name="connsiteY8" fmla="*/ 0 h 479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6200" h="4792766">
                <a:moveTo>
                  <a:pt x="292023" y="0"/>
                </a:moveTo>
                <a:lnTo>
                  <a:pt x="11214177" y="0"/>
                </a:lnTo>
                <a:cubicBezTo>
                  <a:pt x="11375457" y="0"/>
                  <a:pt x="11506200" y="130743"/>
                  <a:pt x="11506200" y="292023"/>
                </a:cubicBezTo>
                <a:lnTo>
                  <a:pt x="11506200" y="4500743"/>
                </a:lnTo>
                <a:cubicBezTo>
                  <a:pt x="11506200" y="4662023"/>
                  <a:pt x="11375457" y="4792766"/>
                  <a:pt x="11214177" y="4792766"/>
                </a:cubicBezTo>
                <a:lnTo>
                  <a:pt x="292023" y="4792766"/>
                </a:lnTo>
                <a:cubicBezTo>
                  <a:pt x="130743" y="4792766"/>
                  <a:pt x="0" y="4662023"/>
                  <a:pt x="0" y="4500743"/>
                </a:cubicBezTo>
                <a:lnTo>
                  <a:pt x="0" y="292023"/>
                </a:lnTo>
                <a:cubicBezTo>
                  <a:pt x="0" y="130743"/>
                  <a:pt x="130743" y="0"/>
                  <a:pt x="29202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51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C090D8-880E-77E0-4FE8-53B6BC246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3401568" cy="1527048"/>
          </a:xfrm>
        </p:spPr>
        <p:txBody>
          <a:bodyPr anchor="b">
            <a:normAutofit/>
          </a:bodyPr>
          <a:lstStyle/>
          <a:p>
            <a:r>
              <a:rPr lang="es-CO" b="1" dirty="0"/>
              <a:t>Detectar el daño con conteos</a:t>
            </a:r>
            <a:endParaRPr lang="es-CO" dirty="0"/>
          </a:p>
        </p:txBody>
      </p:sp>
      <p:pic>
        <p:nvPicPr>
          <p:cNvPr id="5" name="Picture 4" descr="Persona jugando a un juego de mesa">
            <a:extLst>
              <a:ext uri="{FF2B5EF4-FFF2-40B4-BE49-F238E27FC236}">
                <a16:creationId xmlns:a16="http://schemas.microsoft.com/office/drawing/2014/main" id="{618F819C-EE32-C8D9-14EC-538C315E78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038" r="4813" b="1"/>
          <a:stretch>
            <a:fillRect/>
          </a:stretch>
        </p:blipFill>
        <p:spPr>
          <a:xfrm>
            <a:off x="4502843" y="342901"/>
            <a:ext cx="7346257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noFill/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F5A68B-765B-2AA2-0902-7EF625BB395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2276856"/>
            <a:ext cx="3401568" cy="4041648"/>
          </a:xfrm>
        </p:spPr>
        <p:txBody>
          <a:bodyPr>
            <a:normAutofit/>
          </a:bodyPr>
          <a:lstStyle/>
          <a:p>
            <a:r>
              <a:rPr lang="es-CO" dirty="0" err="1"/>
              <a:t>n_fact</a:t>
            </a:r>
            <a:r>
              <a:rPr lang="es-CO" dirty="0"/>
              <a:t> vs </a:t>
            </a:r>
            <a:r>
              <a:rPr lang="es-CO" dirty="0" err="1"/>
              <a:t>n_join</a:t>
            </a:r>
            <a:r>
              <a:rPr lang="es-CO" dirty="0"/>
              <a:t> = </a:t>
            </a:r>
            <a:r>
              <a:rPr lang="es-CO" dirty="0" err="1"/>
              <a:t>n_join_bad</a:t>
            </a:r>
            <a:endParaRPr lang="es-CO" dirty="0"/>
          </a:p>
          <a:p>
            <a:r>
              <a:rPr lang="es-ES" dirty="0"/>
              <a:t>Si el JOIN introduce más filas de las que había en la </a:t>
            </a:r>
            <a:r>
              <a:rPr lang="es-ES" dirty="0" err="1"/>
              <a:t>fact</a:t>
            </a:r>
            <a:r>
              <a:rPr lang="es-ES" dirty="0"/>
              <a:t> table, hay un problema en la dimensión (duplicados).</a:t>
            </a:r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F095B3-1245-FF4B-34CA-3C5EFA8C377A}"/>
              </a:ext>
            </a:extLst>
          </p:cNvPr>
          <p:cNvSpPr txBox="1"/>
          <p:nvPr/>
        </p:nvSpPr>
        <p:spPr>
          <a:xfrm>
            <a:off x="786580" y="5055927"/>
            <a:ext cx="2969342" cy="6463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CO" dirty="0"/>
              <a:t>La primera prueba en DE: </a:t>
            </a:r>
            <a:r>
              <a:rPr lang="es-CO" b="1" dirty="0"/>
              <a:t>COUNT antes y después</a:t>
            </a:r>
            <a:r>
              <a:rPr lang="es-CO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3620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ACAA8A-32A2-E56B-AE1C-7A3863B01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2" y="5111854"/>
            <a:ext cx="3739279" cy="1389888"/>
          </a:xfrm>
        </p:spPr>
        <p:txBody>
          <a:bodyPr anchor="t">
            <a:normAutofit/>
          </a:bodyPr>
          <a:lstStyle/>
          <a:p>
            <a:r>
              <a:rPr lang="es-ES" dirty="0"/>
              <a:t>¿Cómo lo arreglo?</a:t>
            </a:r>
            <a:endParaRPr lang="es-CO" dirty="0"/>
          </a:p>
        </p:txBody>
      </p:sp>
      <p:pic>
        <p:nvPicPr>
          <p:cNvPr id="6" name="Picture 5" descr="Figura humana de madera">
            <a:extLst>
              <a:ext uri="{FF2B5EF4-FFF2-40B4-BE49-F238E27FC236}">
                <a16:creationId xmlns:a16="http://schemas.microsoft.com/office/drawing/2014/main" id="{F46A0BAB-8439-7B17-5F3C-59713DC233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42665"/>
          <a:stretch>
            <a:fillRect/>
          </a:stretch>
        </p:blipFill>
        <p:spPr>
          <a:xfrm>
            <a:off x="339373" y="320043"/>
            <a:ext cx="11509730" cy="4404825"/>
          </a:xfrm>
          <a:custGeom>
            <a:avLst/>
            <a:gdLst>
              <a:gd name="connsiteX0" fmla="*/ 299132 w 11509730"/>
              <a:gd name="connsiteY0" fmla="*/ 0 h 4404825"/>
              <a:gd name="connsiteX1" fmla="*/ 11210598 w 11509730"/>
              <a:gd name="connsiteY1" fmla="*/ 0 h 4404825"/>
              <a:gd name="connsiteX2" fmla="*/ 11509730 w 11509730"/>
              <a:gd name="connsiteY2" fmla="*/ 299132 h 4404825"/>
              <a:gd name="connsiteX3" fmla="*/ 11509730 w 11509730"/>
              <a:gd name="connsiteY3" fmla="*/ 4105693 h 4404825"/>
              <a:gd name="connsiteX4" fmla="*/ 11210598 w 11509730"/>
              <a:gd name="connsiteY4" fmla="*/ 4404825 h 4404825"/>
              <a:gd name="connsiteX5" fmla="*/ 299132 w 11509730"/>
              <a:gd name="connsiteY5" fmla="*/ 4404825 h 4404825"/>
              <a:gd name="connsiteX6" fmla="*/ 0 w 11509730"/>
              <a:gd name="connsiteY6" fmla="*/ 4105693 h 4404825"/>
              <a:gd name="connsiteX7" fmla="*/ 0 w 11509730"/>
              <a:gd name="connsiteY7" fmla="*/ 299132 h 4404825"/>
              <a:gd name="connsiteX8" fmla="*/ 299132 w 11509730"/>
              <a:gd name="connsiteY8" fmla="*/ 0 h 44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4404825">
                <a:moveTo>
                  <a:pt x="299132" y="0"/>
                </a:moveTo>
                <a:lnTo>
                  <a:pt x="11210598" y="0"/>
                </a:lnTo>
                <a:cubicBezTo>
                  <a:pt x="11375804" y="0"/>
                  <a:pt x="11509730" y="133926"/>
                  <a:pt x="11509730" y="299132"/>
                </a:cubicBezTo>
                <a:lnTo>
                  <a:pt x="11509730" y="4105693"/>
                </a:lnTo>
                <a:cubicBezTo>
                  <a:pt x="11509730" y="4270899"/>
                  <a:pt x="11375804" y="4404825"/>
                  <a:pt x="11210598" y="4404825"/>
                </a:cubicBezTo>
                <a:lnTo>
                  <a:pt x="299132" y="4404825"/>
                </a:lnTo>
                <a:cubicBezTo>
                  <a:pt x="133926" y="4404825"/>
                  <a:pt x="0" y="4270899"/>
                  <a:pt x="0" y="4105693"/>
                </a:cubicBezTo>
                <a:lnTo>
                  <a:pt x="0" y="299132"/>
                </a:lnTo>
                <a:cubicBezTo>
                  <a:pt x="0" y="133926"/>
                  <a:pt x="133926" y="0"/>
                  <a:pt x="299132" y="0"/>
                </a:cubicBezTo>
                <a:close/>
              </a:path>
            </a:pathLst>
          </a:custGeo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9FFC3A1-443D-D1BB-24A0-370984CE62B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51928" y="5111854"/>
            <a:ext cx="6400800" cy="1389888"/>
          </a:xfrm>
        </p:spPr>
        <p:txBody>
          <a:bodyPr>
            <a:normAutofit/>
          </a:bodyPr>
          <a:lstStyle/>
          <a:p>
            <a:r>
              <a:rPr lang="en-US" dirty="0"/>
              <a:t>DEBO </a:t>
            </a:r>
            <a:r>
              <a:rPr lang="es-ES" dirty="0"/>
              <a:t>corregir la dimensión en el ETL!</a:t>
            </a:r>
          </a:p>
          <a:p>
            <a:r>
              <a:rPr lang="es-ES" dirty="0"/>
              <a:t>Puedo solucionar en el </a:t>
            </a:r>
            <a:r>
              <a:rPr lang="es-ES" dirty="0" err="1"/>
              <a:t>Query</a:t>
            </a:r>
            <a:r>
              <a:rPr lang="es-ES" dirty="0"/>
              <a:t> TEMPORALMENTE con un 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895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E5355B-D67B-5BDD-91A2-6C8F32B9A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CTE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62B414-889D-42C2-AB92-787ED59A3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Un </a:t>
            </a:r>
            <a:r>
              <a:rPr lang="es-ES" b="1" dirty="0"/>
              <a:t>CTE</a:t>
            </a:r>
            <a:r>
              <a:rPr lang="es-ES" dirty="0"/>
              <a:t> es simplemente una </a:t>
            </a:r>
            <a:r>
              <a:rPr lang="es-ES" b="1" dirty="0"/>
              <a:t>tabla temporal lógica</a:t>
            </a:r>
            <a:r>
              <a:rPr lang="es-ES" dirty="0"/>
              <a:t> que creas dentro del mismo </a:t>
            </a:r>
            <a:r>
              <a:rPr lang="es-ES" dirty="0" err="1"/>
              <a:t>query</a:t>
            </a:r>
            <a:r>
              <a:rPr lang="es-ES" dirty="0"/>
              <a:t> para organizar mejor tu SQL.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nombre_cte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</a:rPr>
              <a:t> (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...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...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nombre_cte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r>
              <a:rPr lang="es-CO" dirty="0"/>
              <a:t>Ejemplo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latin typeface="Consolas" panose="020B0609020204030204" pitchFamily="49" charset="0"/>
              </a:rPr>
              <a:t> filtered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</a:rPr>
              <a:t> (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price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products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latin typeface="Consolas" panose="020B0609020204030204" pitchFamily="49" charset="0"/>
              </a:rPr>
              <a:t> category = 'Books'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AVG</a:t>
            </a:r>
            <a:r>
              <a:rPr lang="en-US" dirty="0">
                <a:latin typeface="Consolas" panose="020B0609020204030204" pitchFamily="49" charset="0"/>
              </a:rPr>
              <a:t>(price)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filtered;</a:t>
            </a:r>
          </a:p>
          <a:p>
            <a:r>
              <a:rPr lang="es-CO" dirty="0"/>
              <a:t>Puedo usar esto junto con un </a:t>
            </a:r>
            <a:r>
              <a:rPr lang="es-CO" dirty="0">
                <a:solidFill>
                  <a:srgbClr val="00B0F0"/>
                </a:solidFill>
                <a:latin typeface="Consolas" panose="020B0609020204030204" pitchFamily="49" charset="0"/>
              </a:rPr>
              <a:t>SELECT DISTINCT </a:t>
            </a:r>
            <a:r>
              <a:rPr lang="es-CO" dirty="0"/>
              <a:t>para hacer el JOIN solo con los valores únicos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AB0E6C4-AE0D-A1CF-A4CF-6F0C6B4B61DB}"/>
              </a:ext>
            </a:extLst>
          </p:cNvPr>
          <p:cNvSpPr txBox="1"/>
          <p:nvPr/>
        </p:nvSpPr>
        <p:spPr>
          <a:xfrm>
            <a:off x="5666232" y="2936057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rgbClr val="00B0F0"/>
                </a:solidFill>
              </a:rPr>
              <a:t>WITH</a:t>
            </a:r>
            <a:r>
              <a:rPr lang="es-CO" dirty="0"/>
              <a:t> </a:t>
            </a:r>
            <a:r>
              <a:rPr lang="es-CO" dirty="0" err="1"/>
              <a:t>dim_host_fixed</a:t>
            </a:r>
            <a:r>
              <a:rPr lang="es-CO" dirty="0"/>
              <a:t> </a:t>
            </a:r>
            <a:r>
              <a:rPr lang="es-CO" dirty="0">
                <a:solidFill>
                  <a:srgbClr val="00B0F0"/>
                </a:solidFill>
              </a:rPr>
              <a:t>AS</a:t>
            </a:r>
            <a:r>
              <a:rPr lang="es-CO" dirty="0"/>
              <a:t> (</a:t>
            </a:r>
          </a:p>
          <a:p>
            <a:r>
              <a:rPr lang="es-CO" dirty="0"/>
              <a:t>    </a:t>
            </a:r>
            <a:r>
              <a:rPr lang="es-CO" dirty="0">
                <a:solidFill>
                  <a:srgbClr val="00B0F0"/>
                </a:solidFill>
              </a:rPr>
              <a:t>SELECT</a:t>
            </a:r>
            <a:r>
              <a:rPr lang="es-CO" dirty="0"/>
              <a:t> </a:t>
            </a:r>
            <a:r>
              <a:rPr lang="es-CO" dirty="0">
                <a:solidFill>
                  <a:srgbClr val="00B0F0"/>
                </a:solidFill>
              </a:rPr>
              <a:t>DISTINCT</a:t>
            </a:r>
            <a:r>
              <a:rPr lang="es-CO" dirty="0"/>
              <a:t> </a:t>
            </a:r>
            <a:r>
              <a:rPr lang="es-CO" dirty="0" err="1"/>
              <a:t>host_id</a:t>
            </a:r>
            <a:r>
              <a:rPr lang="es-CO" dirty="0"/>
              <a:t>, </a:t>
            </a:r>
            <a:r>
              <a:rPr lang="es-CO" dirty="0" err="1"/>
              <a:t>host_name</a:t>
            </a:r>
            <a:r>
              <a:rPr lang="es-CO" dirty="0"/>
              <a:t>, </a:t>
            </a:r>
            <a:r>
              <a:rPr lang="es-CO" dirty="0" err="1"/>
              <a:t>host_type</a:t>
            </a:r>
            <a:endParaRPr lang="es-CO" dirty="0"/>
          </a:p>
          <a:p>
            <a:r>
              <a:rPr lang="es-CO" dirty="0"/>
              <a:t>    </a:t>
            </a:r>
            <a:r>
              <a:rPr lang="es-CO" dirty="0">
                <a:solidFill>
                  <a:srgbClr val="00B0F0"/>
                </a:solidFill>
              </a:rPr>
              <a:t>FROM</a:t>
            </a:r>
            <a:r>
              <a:rPr lang="es-CO" dirty="0"/>
              <a:t> </a:t>
            </a:r>
            <a:r>
              <a:rPr lang="es-CO" dirty="0" err="1"/>
              <a:t>dim_host</a:t>
            </a:r>
            <a:endParaRPr lang="es-CO" dirty="0"/>
          </a:p>
          <a:p>
            <a:r>
              <a:rPr lang="es-CO" dirty="0"/>
              <a:t>)</a:t>
            </a:r>
          </a:p>
          <a:p>
            <a:r>
              <a:rPr lang="en-US" dirty="0">
                <a:solidFill>
                  <a:srgbClr val="00B0F0"/>
                </a:solidFill>
              </a:rPr>
              <a:t>SELECT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/>
              <a:t>f.event_id</a:t>
            </a:r>
            <a:r>
              <a:rPr lang="en-US" dirty="0"/>
              <a:t>, </a:t>
            </a:r>
            <a:r>
              <a:rPr lang="en-US" dirty="0" err="1"/>
              <a:t>f.host_id</a:t>
            </a:r>
            <a:r>
              <a:rPr lang="en-US" dirty="0"/>
              <a:t>, </a:t>
            </a:r>
            <a:r>
              <a:rPr lang="en-US" dirty="0" err="1"/>
              <a:t>d.host_name</a:t>
            </a:r>
            <a:endParaRPr lang="en-US" dirty="0"/>
          </a:p>
          <a:p>
            <a:r>
              <a:rPr lang="en-US" dirty="0">
                <a:solidFill>
                  <a:srgbClr val="00B0F0"/>
                </a:solidFill>
              </a:rPr>
              <a:t>FROM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/>
              <a:t>fact_events</a:t>
            </a:r>
            <a:r>
              <a:rPr lang="en-US" dirty="0"/>
              <a:t> f </a:t>
            </a:r>
          </a:p>
          <a:p>
            <a:r>
              <a:rPr lang="en-US" dirty="0">
                <a:solidFill>
                  <a:srgbClr val="00B0F0"/>
                </a:solidFill>
              </a:rPr>
              <a:t>JOIN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/>
              <a:t>dim_host_fixed</a:t>
            </a:r>
            <a:r>
              <a:rPr lang="en-US" dirty="0"/>
              <a:t> d </a:t>
            </a:r>
          </a:p>
          <a:p>
            <a:r>
              <a:rPr lang="en-US" dirty="0">
                <a:solidFill>
                  <a:srgbClr val="00B0F0"/>
                </a:solidFill>
              </a:rPr>
              <a:t>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/>
              <a:t>f.host_id</a:t>
            </a:r>
            <a:r>
              <a:rPr lang="en-US" dirty="0"/>
              <a:t> = </a:t>
            </a:r>
            <a:r>
              <a:rPr lang="en-US" dirty="0" err="1"/>
              <a:t>d.host_id</a:t>
            </a:r>
            <a:r>
              <a:rPr lang="en-US" dirty="0"/>
              <a:t>;</a:t>
            </a:r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298CB4B-B05A-625A-342A-D7CA10DE8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4831" y="0"/>
            <a:ext cx="1787169" cy="134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0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4D0A0A-245A-B370-9B26-DEC1879BD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27318"/>
            <a:ext cx="7370064" cy="1842020"/>
          </a:xfrm>
        </p:spPr>
        <p:txBody>
          <a:bodyPr anchor="b">
            <a:normAutofit/>
          </a:bodyPr>
          <a:lstStyle/>
          <a:p>
            <a:r>
              <a:rPr lang="es-ES" sz="4700"/>
              <a:t>LEFT JOIN = conservar la </a:t>
            </a:r>
            <a:r>
              <a:rPr lang="es-ES" sz="4700" err="1"/>
              <a:t>fact</a:t>
            </a:r>
            <a:r>
              <a:rPr lang="es-ES" sz="4700"/>
              <a:t>, mostrar los faltantes</a:t>
            </a:r>
            <a:endParaRPr lang="es-CO" sz="4700"/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BADB0621-D031-90FF-1875-748817C1C08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3622673"/>
            <a:ext cx="7370064" cy="223113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s-CO" altLang="es-CO" sz="1300"/>
              <a:t>filas de </a:t>
            </a:r>
            <a:r>
              <a:rPr lang="es-CO" altLang="es-CO" sz="1300" err="1"/>
              <a:t>fact</a:t>
            </a:r>
            <a:r>
              <a:rPr lang="es-CO" altLang="es-CO" sz="1300"/>
              <a:t> siempre aparecen</a:t>
            </a:r>
          </a:p>
          <a:p>
            <a:pPr>
              <a:lnSpc>
                <a:spcPct val="110000"/>
              </a:lnSpc>
            </a:pPr>
            <a:r>
              <a:rPr lang="es-CO" altLang="es-CO" sz="1300"/>
              <a:t>si no hay match en </a:t>
            </a:r>
            <a:r>
              <a:rPr lang="es-CO" altLang="es-CO" sz="1300" err="1"/>
              <a:t>dim</a:t>
            </a:r>
            <a:r>
              <a:rPr lang="es-CO" altLang="es-CO" sz="1300"/>
              <a:t> → columnas de </a:t>
            </a:r>
            <a:r>
              <a:rPr lang="es-CO" altLang="es-CO" sz="1300" err="1"/>
              <a:t>dim</a:t>
            </a:r>
            <a:r>
              <a:rPr lang="es-CO" altLang="es-CO" sz="1300"/>
              <a:t> quedan </a:t>
            </a:r>
            <a:r>
              <a:rPr lang="es-CO" altLang="es-CO" sz="1300" b="1"/>
              <a:t>NULL</a:t>
            </a:r>
          </a:p>
          <a:p>
            <a:pPr>
              <a:lnSpc>
                <a:spcPct val="110000"/>
              </a:lnSpc>
            </a:pPr>
            <a:r>
              <a:rPr lang="es-CO" altLang="es-CO" sz="1300" b="1"/>
              <a:t>Resumen</a:t>
            </a:r>
          </a:p>
          <a:p>
            <a:pPr lvl="1">
              <a:lnSpc>
                <a:spcPct val="110000"/>
              </a:lnSpc>
            </a:pPr>
            <a:r>
              <a:rPr lang="es-CO" altLang="es-CO" sz="1300"/>
              <a:t>JOIN filtra</a:t>
            </a:r>
          </a:p>
          <a:p>
            <a:pPr lvl="1">
              <a:lnSpc>
                <a:spcPct val="110000"/>
              </a:lnSpc>
            </a:pPr>
            <a:r>
              <a:rPr lang="es-CO" altLang="es-CO" sz="1300"/>
              <a:t>LEFT JOIN revela.</a:t>
            </a:r>
          </a:p>
          <a:p>
            <a:pPr lvl="1">
              <a:lnSpc>
                <a:spcPct val="110000"/>
              </a:lnSpc>
            </a:pPr>
            <a:r>
              <a:rPr lang="es-CO" altLang="es-CO" sz="1300"/>
              <a:t>Si ves </a:t>
            </a:r>
            <a:r>
              <a:rPr lang="es-CO" altLang="es-CO" sz="1300" err="1"/>
              <a:t>NULLs</a:t>
            </a:r>
            <a:r>
              <a:rPr lang="es-CO" altLang="es-CO" sz="1300"/>
              <a:t> en la dimensión, encontraste un problema</a:t>
            </a:r>
          </a:p>
          <a:p>
            <a:pPr>
              <a:lnSpc>
                <a:spcPct val="110000"/>
              </a:lnSpc>
            </a:pPr>
            <a:r>
              <a:rPr lang="es-ES" sz="1300"/>
              <a:t>La </a:t>
            </a:r>
            <a:r>
              <a:rPr lang="es-ES" sz="1300" err="1"/>
              <a:t>fact</a:t>
            </a:r>
            <a:r>
              <a:rPr lang="es-ES" sz="1300"/>
              <a:t> </a:t>
            </a:r>
            <a:r>
              <a:rPr lang="es-ES" sz="1300" b="1"/>
              <a:t>no debería tener claves que no existan en la dimensión</a:t>
            </a:r>
            <a:r>
              <a:rPr lang="es-ES" sz="1300"/>
              <a:t>.</a:t>
            </a:r>
            <a:endParaRPr lang="es-CO" altLang="es-CO" sz="1300"/>
          </a:p>
        </p:txBody>
      </p:sp>
    </p:spTree>
    <p:extLst>
      <p:ext uri="{BB962C8B-B14F-4D97-AF65-F5344CB8AC3E}">
        <p14:creationId xmlns:p14="http://schemas.microsoft.com/office/powerpoint/2010/main" val="424464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B1B3F-AD65-CC9E-7968-2A6D53EFE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lecha: hacia abajo 24">
            <a:extLst>
              <a:ext uri="{FF2B5EF4-FFF2-40B4-BE49-F238E27FC236}">
                <a16:creationId xmlns:a16="http://schemas.microsoft.com/office/drawing/2014/main" id="{0CEE6585-F588-C69B-CBC9-878D90EABF56}"/>
              </a:ext>
            </a:extLst>
          </p:cNvPr>
          <p:cNvSpPr/>
          <p:nvPr/>
        </p:nvSpPr>
        <p:spPr>
          <a:xfrm>
            <a:off x="5085252" y="3446204"/>
            <a:ext cx="2287996" cy="1563003"/>
          </a:xfrm>
          <a:prstGeom prst="downArrow">
            <a:avLst>
              <a:gd name="adj1" fmla="val 42442"/>
              <a:gd name="adj2" fmla="val 51258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JOIN</a:t>
            </a:r>
            <a:endParaRPr lang="es-CO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018F6A-F2A3-F953-FB67-30DDB7720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540" y="132047"/>
            <a:ext cx="4478950" cy="969264"/>
          </a:xfrm>
        </p:spPr>
        <p:txBody>
          <a:bodyPr>
            <a:normAutofit/>
          </a:bodyPr>
          <a:lstStyle/>
          <a:p>
            <a:r>
              <a:rPr lang="es-ES" dirty="0"/>
              <a:t>Ejemplo LEFT JOIN</a:t>
            </a:r>
            <a:endParaRPr lang="es-CO" dirty="0"/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3F4AE6A0-C577-05EA-9C2B-F2101F152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480999"/>
              </p:ext>
            </p:extLst>
          </p:nvPr>
        </p:nvGraphicFramePr>
        <p:xfrm>
          <a:off x="181540" y="1483975"/>
          <a:ext cx="529217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041">
                  <a:extLst>
                    <a:ext uri="{9D8B030D-6E8A-4147-A177-3AD203B41FA5}">
                      <a16:colId xmlns:a16="http://schemas.microsoft.com/office/drawing/2014/main" val="66108983"/>
                    </a:ext>
                  </a:extLst>
                </a:gridCol>
                <a:gridCol w="1130709">
                  <a:extLst>
                    <a:ext uri="{9D8B030D-6E8A-4147-A177-3AD203B41FA5}">
                      <a16:colId xmlns:a16="http://schemas.microsoft.com/office/drawing/2014/main" val="3522124185"/>
                    </a:ext>
                  </a:extLst>
                </a:gridCol>
                <a:gridCol w="1651820">
                  <a:extLst>
                    <a:ext uri="{9D8B030D-6E8A-4147-A177-3AD203B41FA5}">
                      <a16:colId xmlns:a16="http://schemas.microsoft.com/office/drawing/2014/main" val="1299535292"/>
                    </a:ext>
                  </a:extLst>
                </a:gridCol>
                <a:gridCol w="835742">
                  <a:extLst>
                    <a:ext uri="{9D8B030D-6E8A-4147-A177-3AD203B41FA5}">
                      <a16:colId xmlns:a16="http://schemas.microsoft.com/office/drawing/2014/main" val="1494348686"/>
                    </a:ext>
                  </a:extLst>
                </a:gridCol>
                <a:gridCol w="1238863">
                  <a:extLst>
                    <a:ext uri="{9D8B030D-6E8A-4147-A177-3AD203B41FA5}">
                      <a16:colId xmlns:a16="http://schemas.microsoft.com/office/drawing/2014/main" val="10766121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>
                          <a:effectLst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 err="1">
                          <a:effectLst/>
                        </a:rPr>
                        <a:t>name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secret_name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team_id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5194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Iron Man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Tony Stark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2925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Hulk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Bruce Banner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>
                          <a:effectLst/>
                        </a:rPr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Thor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Odinson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1500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>
                          <a:effectLst/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5605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dirty="0">
                          <a:effectLst/>
                        </a:rPr>
                        <a:t>4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dirty="0">
                          <a:effectLst/>
                        </a:rPr>
                        <a:t>Loki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 err="1"/>
                        <a:t>Laufeyson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dirty="0">
                          <a:effectLst/>
                        </a:rPr>
                        <a:t>1500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dirty="0">
                          <a:effectLst/>
                        </a:rPr>
                        <a:t>99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0649023"/>
                  </a:ext>
                </a:extLst>
              </a:tr>
            </a:tbl>
          </a:graphicData>
        </a:graphic>
      </p:graphicFrame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20C47634-B41A-B5C5-A966-9ACED59EA2F2}"/>
              </a:ext>
            </a:extLst>
          </p:cNvPr>
          <p:cNvGraphicFramePr>
            <a:graphicFrameLocks noGrp="1"/>
          </p:cNvGraphicFramePr>
          <p:nvPr/>
        </p:nvGraphicFramePr>
        <p:xfrm>
          <a:off x="7373248" y="1921708"/>
          <a:ext cx="4091166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1720">
                  <a:extLst>
                    <a:ext uri="{9D8B030D-6E8A-4147-A177-3AD203B41FA5}">
                      <a16:colId xmlns:a16="http://schemas.microsoft.com/office/drawing/2014/main" val="3778736735"/>
                    </a:ext>
                  </a:extLst>
                </a:gridCol>
                <a:gridCol w="1730478">
                  <a:extLst>
                    <a:ext uri="{9D8B030D-6E8A-4147-A177-3AD203B41FA5}">
                      <a16:colId xmlns:a16="http://schemas.microsoft.com/office/drawing/2014/main" val="1650441109"/>
                    </a:ext>
                  </a:extLst>
                </a:gridCol>
                <a:gridCol w="1818968">
                  <a:extLst>
                    <a:ext uri="{9D8B030D-6E8A-4147-A177-3AD203B41FA5}">
                      <a16:colId xmlns:a16="http://schemas.microsoft.com/office/drawing/2014/main" val="38713246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>
                          <a:effectLst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 err="1">
                          <a:effectLst/>
                        </a:rPr>
                        <a:t>name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 err="1">
                          <a:effectLst/>
                        </a:rPr>
                        <a:t>headquarters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722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Avengers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New York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43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Gamma Force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 err="1">
                          <a:effectLst/>
                        </a:rPr>
                        <a:t>Desert</a:t>
                      </a:r>
                      <a:r>
                        <a:rPr lang="es-CO" dirty="0">
                          <a:effectLst/>
                        </a:rPr>
                        <a:t> Base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5532148"/>
                  </a:ext>
                </a:extLst>
              </a:tr>
            </a:tbl>
          </a:graphicData>
        </a:graphic>
      </p:graphicFrame>
      <p:cxnSp>
        <p:nvCxnSpPr>
          <p:cNvPr id="13" name="Conector: angular 12">
            <a:extLst>
              <a:ext uri="{FF2B5EF4-FFF2-40B4-BE49-F238E27FC236}">
                <a16:creationId xmlns:a16="http://schemas.microsoft.com/office/drawing/2014/main" id="{207D65AC-BD1D-E23F-8466-28F063699876}"/>
              </a:ext>
            </a:extLst>
          </p:cNvPr>
          <p:cNvCxnSpPr>
            <a:endCxn id="11" idx="1"/>
          </p:cNvCxnSpPr>
          <p:nvPr/>
        </p:nvCxnSpPr>
        <p:spPr>
          <a:xfrm>
            <a:off x="5437239" y="2085021"/>
            <a:ext cx="1936009" cy="392947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5D8CA15E-BF6F-E4EE-C032-F96F1B1D1C6F}"/>
              </a:ext>
            </a:extLst>
          </p:cNvPr>
          <p:cNvCxnSpPr>
            <a:endCxn id="11" idx="1"/>
          </p:cNvCxnSpPr>
          <p:nvPr/>
        </p:nvCxnSpPr>
        <p:spPr>
          <a:xfrm flipV="1">
            <a:off x="5437239" y="2477968"/>
            <a:ext cx="1936009" cy="334640"/>
          </a:xfrm>
          <a:prstGeom prst="bentConnector3">
            <a:avLst>
              <a:gd name="adj1" fmla="val 352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EFB9C94B-B2A5-E1D4-22A4-654A5D9670EA}"/>
              </a:ext>
            </a:extLst>
          </p:cNvPr>
          <p:cNvCxnSpPr/>
          <p:nvPr/>
        </p:nvCxnSpPr>
        <p:spPr>
          <a:xfrm>
            <a:off x="5473715" y="2389821"/>
            <a:ext cx="1899533" cy="471833"/>
          </a:xfrm>
          <a:prstGeom prst="bentConnector3">
            <a:avLst>
              <a:gd name="adj1" fmla="val 68117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ángulo 19">
            <a:extLst>
              <a:ext uri="{FF2B5EF4-FFF2-40B4-BE49-F238E27FC236}">
                <a16:creationId xmlns:a16="http://schemas.microsoft.com/office/drawing/2014/main" id="{1249E699-4670-8081-DA3B-346EFC7162DA}"/>
              </a:ext>
            </a:extLst>
          </p:cNvPr>
          <p:cNvSpPr/>
          <p:nvPr/>
        </p:nvSpPr>
        <p:spPr>
          <a:xfrm>
            <a:off x="2347028" y="3259174"/>
            <a:ext cx="83869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hero</a:t>
            </a:r>
            <a:endParaRPr lang="es-ES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4FAC3F40-3E4B-9C63-F91E-DD4695676AFF}"/>
              </a:ext>
            </a:extLst>
          </p:cNvPr>
          <p:cNvSpPr/>
          <p:nvPr/>
        </p:nvSpPr>
        <p:spPr>
          <a:xfrm>
            <a:off x="9106798" y="2967335"/>
            <a:ext cx="94609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2400" b="1" dirty="0" err="1">
                <a:ln/>
                <a:solidFill>
                  <a:schemeClr val="accent3"/>
                </a:solidFill>
              </a:rPr>
              <a:t>team</a:t>
            </a:r>
            <a:endParaRPr lang="es-ES" sz="2400" b="1" dirty="0">
              <a:ln/>
              <a:solidFill>
                <a:schemeClr val="accent3"/>
              </a:solidFill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23C99FE3-3544-2C3C-5DFA-62FF9462D7D5}"/>
              </a:ext>
            </a:extLst>
          </p:cNvPr>
          <p:cNvSpPr/>
          <p:nvPr/>
        </p:nvSpPr>
        <p:spPr>
          <a:xfrm>
            <a:off x="3791550" y="3429000"/>
            <a:ext cx="155965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600" b="0" cap="none" spc="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Fact</a:t>
            </a:r>
            <a:r>
              <a:rPr lang="es-ES" sz="1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Table</a:t>
            </a:r>
            <a:endParaRPr lang="es-ES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5D31AAEE-C803-008F-81A8-D716326B7F17}"/>
              </a:ext>
            </a:extLst>
          </p:cNvPr>
          <p:cNvSpPr/>
          <p:nvPr/>
        </p:nvSpPr>
        <p:spPr>
          <a:xfrm>
            <a:off x="10226784" y="3062337"/>
            <a:ext cx="155965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600" b="0" cap="none" spc="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Dim</a:t>
            </a:r>
            <a:r>
              <a:rPr lang="es-ES" sz="1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Table</a:t>
            </a:r>
            <a:endParaRPr lang="es-ES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24" name="Tabla 23">
            <a:extLst>
              <a:ext uri="{FF2B5EF4-FFF2-40B4-BE49-F238E27FC236}">
                <a16:creationId xmlns:a16="http://schemas.microsoft.com/office/drawing/2014/main" id="{08AFCEF1-4C6C-BD81-7049-74EB1686FD4E}"/>
              </a:ext>
            </a:extLst>
          </p:cNvPr>
          <p:cNvGraphicFramePr>
            <a:graphicFrameLocks noGrp="1"/>
          </p:cNvGraphicFramePr>
          <p:nvPr/>
        </p:nvGraphicFramePr>
        <p:xfrm>
          <a:off x="1106770" y="5242593"/>
          <a:ext cx="9978460" cy="148336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695746">
                  <a:extLst>
                    <a:ext uri="{9D8B030D-6E8A-4147-A177-3AD203B41FA5}">
                      <a16:colId xmlns:a16="http://schemas.microsoft.com/office/drawing/2014/main" val="2966315062"/>
                    </a:ext>
                  </a:extLst>
                </a:gridCol>
                <a:gridCol w="1134208">
                  <a:extLst>
                    <a:ext uri="{9D8B030D-6E8A-4147-A177-3AD203B41FA5}">
                      <a16:colId xmlns:a16="http://schemas.microsoft.com/office/drawing/2014/main" val="3837249114"/>
                    </a:ext>
                  </a:extLst>
                </a:gridCol>
                <a:gridCol w="1809136">
                  <a:extLst>
                    <a:ext uri="{9D8B030D-6E8A-4147-A177-3AD203B41FA5}">
                      <a16:colId xmlns:a16="http://schemas.microsoft.com/office/drawing/2014/main" val="1579989271"/>
                    </a:ext>
                  </a:extLst>
                </a:gridCol>
                <a:gridCol w="865239">
                  <a:extLst>
                    <a:ext uri="{9D8B030D-6E8A-4147-A177-3AD203B41FA5}">
                      <a16:colId xmlns:a16="http://schemas.microsoft.com/office/drawing/2014/main" val="2028673831"/>
                    </a:ext>
                  </a:extLst>
                </a:gridCol>
                <a:gridCol w="1337187">
                  <a:extLst>
                    <a:ext uri="{9D8B030D-6E8A-4147-A177-3AD203B41FA5}">
                      <a16:colId xmlns:a16="http://schemas.microsoft.com/office/drawing/2014/main" val="3413664666"/>
                    </a:ext>
                  </a:extLst>
                </a:gridCol>
                <a:gridCol w="580103">
                  <a:extLst>
                    <a:ext uri="{9D8B030D-6E8A-4147-A177-3AD203B41FA5}">
                      <a16:colId xmlns:a16="http://schemas.microsoft.com/office/drawing/2014/main" val="2685511428"/>
                    </a:ext>
                  </a:extLst>
                </a:gridCol>
                <a:gridCol w="1710813">
                  <a:extLst>
                    <a:ext uri="{9D8B030D-6E8A-4147-A177-3AD203B41FA5}">
                      <a16:colId xmlns:a16="http://schemas.microsoft.com/office/drawing/2014/main" val="448338505"/>
                    </a:ext>
                  </a:extLst>
                </a:gridCol>
                <a:gridCol w="1846028">
                  <a:extLst>
                    <a:ext uri="{9D8B030D-6E8A-4147-A177-3AD203B41FA5}">
                      <a16:colId xmlns:a16="http://schemas.microsoft.com/office/drawing/2014/main" val="8520789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 err="1"/>
                        <a:t>h.id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h.name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 err="1"/>
                        <a:t>h.secret_name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h.age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h.team_id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t.id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/>
                        <a:t>t.name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t.headquarters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9662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Iron Man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Tony Stark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Avengers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New York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758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Thor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Odinson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1500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Avengers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New York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8695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Hulk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Bruce Banner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Gamma Force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 err="1"/>
                        <a:t>Desert</a:t>
                      </a:r>
                      <a:r>
                        <a:rPr lang="es-CO" dirty="0"/>
                        <a:t> Base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267769"/>
                  </a:ext>
                </a:extLst>
              </a:tr>
            </a:tbl>
          </a:graphicData>
        </a:graphic>
      </p:graphicFrame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AD93F981-8DAD-D446-F0FF-70CD0935479A}"/>
              </a:ext>
            </a:extLst>
          </p:cNvPr>
          <p:cNvSpPr txBox="1">
            <a:spLocks/>
          </p:cNvSpPr>
          <p:nvPr/>
        </p:nvSpPr>
        <p:spPr>
          <a:xfrm>
            <a:off x="7675673" y="231114"/>
            <a:ext cx="2698954" cy="1411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hero h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latin typeface="Consolas" panose="020B0609020204030204" pitchFamily="49" charset="0"/>
              </a:rPr>
              <a:t>  team 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h.team_id</a:t>
            </a:r>
            <a:r>
              <a:rPr lang="en-US" dirty="0">
                <a:latin typeface="Consolas" panose="020B0609020204030204" pitchFamily="49" charset="0"/>
              </a:rPr>
              <a:t> = t.id;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65464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74C03-615E-1690-0F40-086A5984A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lecha: hacia abajo 24">
            <a:extLst>
              <a:ext uri="{FF2B5EF4-FFF2-40B4-BE49-F238E27FC236}">
                <a16:creationId xmlns:a16="http://schemas.microsoft.com/office/drawing/2014/main" id="{9BAF981F-A386-6136-EB13-477790DDE190}"/>
              </a:ext>
            </a:extLst>
          </p:cNvPr>
          <p:cNvSpPr/>
          <p:nvPr/>
        </p:nvSpPr>
        <p:spPr>
          <a:xfrm>
            <a:off x="5085252" y="3446204"/>
            <a:ext cx="2287996" cy="1563003"/>
          </a:xfrm>
          <a:prstGeom prst="downArrow">
            <a:avLst>
              <a:gd name="adj1" fmla="val 42442"/>
              <a:gd name="adj2" fmla="val 51258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LEFT JOIN</a:t>
            </a:r>
            <a:endParaRPr lang="es-CO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73C17B-88EE-02C6-EE06-BC8624E78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540" y="132047"/>
            <a:ext cx="4478950" cy="969264"/>
          </a:xfrm>
        </p:spPr>
        <p:txBody>
          <a:bodyPr>
            <a:normAutofit/>
          </a:bodyPr>
          <a:lstStyle/>
          <a:p>
            <a:r>
              <a:rPr lang="es-ES" dirty="0"/>
              <a:t>Ejemplo LEFT JOIN</a:t>
            </a:r>
            <a:endParaRPr lang="es-CO" dirty="0"/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D739FCF0-5E92-7706-4ECC-510F9BEF86C3}"/>
              </a:ext>
            </a:extLst>
          </p:cNvPr>
          <p:cNvGraphicFramePr>
            <a:graphicFrameLocks noGrp="1"/>
          </p:cNvGraphicFramePr>
          <p:nvPr/>
        </p:nvGraphicFramePr>
        <p:xfrm>
          <a:off x="181540" y="1483975"/>
          <a:ext cx="529217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041">
                  <a:extLst>
                    <a:ext uri="{9D8B030D-6E8A-4147-A177-3AD203B41FA5}">
                      <a16:colId xmlns:a16="http://schemas.microsoft.com/office/drawing/2014/main" val="66108983"/>
                    </a:ext>
                  </a:extLst>
                </a:gridCol>
                <a:gridCol w="1130709">
                  <a:extLst>
                    <a:ext uri="{9D8B030D-6E8A-4147-A177-3AD203B41FA5}">
                      <a16:colId xmlns:a16="http://schemas.microsoft.com/office/drawing/2014/main" val="3522124185"/>
                    </a:ext>
                  </a:extLst>
                </a:gridCol>
                <a:gridCol w="1651820">
                  <a:extLst>
                    <a:ext uri="{9D8B030D-6E8A-4147-A177-3AD203B41FA5}">
                      <a16:colId xmlns:a16="http://schemas.microsoft.com/office/drawing/2014/main" val="1299535292"/>
                    </a:ext>
                  </a:extLst>
                </a:gridCol>
                <a:gridCol w="835742">
                  <a:extLst>
                    <a:ext uri="{9D8B030D-6E8A-4147-A177-3AD203B41FA5}">
                      <a16:colId xmlns:a16="http://schemas.microsoft.com/office/drawing/2014/main" val="1494348686"/>
                    </a:ext>
                  </a:extLst>
                </a:gridCol>
                <a:gridCol w="1238863">
                  <a:extLst>
                    <a:ext uri="{9D8B030D-6E8A-4147-A177-3AD203B41FA5}">
                      <a16:colId xmlns:a16="http://schemas.microsoft.com/office/drawing/2014/main" val="10766121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>
                          <a:effectLst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 err="1">
                          <a:effectLst/>
                        </a:rPr>
                        <a:t>name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secret_name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team_id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5194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Iron Man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>
                          <a:effectLst/>
                        </a:rPr>
                        <a:t>Tony Stark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2925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Hulk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Bruce Banner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>
                          <a:effectLst/>
                        </a:rPr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Thor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Odinson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1500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>
                          <a:effectLst/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5605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dirty="0">
                          <a:effectLst/>
                        </a:rPr>
                        <a:t>4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dirty="0">
                          <a:effectLst/>
                        </a:rPr>
                        <a:t>Loki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 err="1"/>
                        <a:t>Laufeyson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dirty="0">
                          <a:effectLst/>
                        </a:rPr>
                        <a:t>1500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dirty="0">
                          <a:effectLst/>
                        </a:rPr>
                        <a:t>99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0649023"/>
                  </a:ext>
                </a:extLst>
              </a:tr>
            </a:tbl>
          </a:graphicData>
        </a:graphic>
      </p:graphicFrame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73CF762F-48E4-B9AF-180E-C4020795BA88}"/>
              </a:ext>
            </a:extLst>
          </p:cNvPr>
          <p:cNvGraphicFramePr>
            <a:graphicFrameLocks noGrp="1"/>
          </p:cNvGraphicFramePr>
          <p:nvPr/>
        </p:nvGraphicFramePr>
        <p:xfrm>
          <a:off x="7373248" y="1921708"/>
          <a:ext cx="4091166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1720">
                  <a:extLst>
                    <a:ext uri="{9D8B030D-6E8A-4147-A177-3AD203B41FA5}">
                      <a16:colId xmlns:a16="http://schemas.microsoft.com/office/drawing/2014/main" val="3778736735"/>
                    </a:ext>
                  </a:extLst>
                </a:gridCol>
                <a:gridCol w="1730478">
                  <a:extLst>
                    <a:ext uri="{9D8B030D-6E8A-4147-A177-3AD203B41FA5}">
                      <a16:colId xmlns:a16="http://schemas.microsoft.com/office/drawing/2014/main" val="1650441109"/>
                    </a:ext>
                  </a:extLst>
                </a:gridCol>
                <a:gridCol w="1818968">
                  <a:extLst>
                    <a:ext uri="{9D8B030D-6E8A-4147-A177-3AD203B41FA5}">
                      <a16:colId xmlns:a16="http://schemas.microsoft.com/office/drawing/2014/main" val="38713246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>
                          <a:effectLst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 err="1">
                          <a:effectLst/>
                        </a:rPr>
                        <a:t>name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 err="1">
                          <a:effectLst/>
                        </a:rPr>
                        <a:t>headquarters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722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Avengers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New York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43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>
                          <a:effectLst/>
                        </a:rPr>
                        <a:t>Gamma </a:t>
                      </a:r>
                      <a:r>
                        <a:rPr lang="es-CO" dirty="0" err="1">
                          <a:effectLst/>
                        </a:rPr>
                        <a:t>Force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 err="1">
                          <a:effectLst/>
                        </a:rPr>
                        <a:t>Desert</a:t>
                      </a:r>
                      <a:r>
                        <a:rPr lang="es-CO" dirty="0">
                          <a:effectLst/>
                        </a:rPr>
                        <a:t> Base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5532148"/>
                  </a:ext>
                </a:extLst>
              </a:tr>
            </a:tbl>
          </a:graphicData>
        </a:graphic>
      </p:graphicFrame>
      <p:cxnSp>
        <p:nvCxnSpPr>
          <p:cNvPr id="13" name="Conector: angular 12">
            <a:extLst>
              <a:ext uri="{FF2B5EF4-FFF2-40B4-BE49-F238E27FC236}">
                <a16:creationId xmlns:a16="http://schemas.microsoft.com/office/drawing/2014/main" id="{CA57DF86-D932-BC1D-9741-62BE5CA68630}"/>
              </a:ext>
            </a:extLst>
          </p:cNvPr>
          <p:cNvCxnSpPr>
            <a:endCxn id="11" idx="1"/>
          </p:cNvCxnSpPr>
          <p:nvPr/>
        </p:nvCxnSpPr>
        <p:spPr>
          <a:xfrm>
            <a:off x="5437239" y="2085021"/>
            <a:ext cx="1936009" cy="392947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61D35DAC-6739-B01D-F88A-93B12F972490}"/>
              </a:ext>
            </a:extLst>
          </p:cNvPr>
          <p:cNvCxnSpPr>
            <a:endCxn id="11" idx="1"/>
          </p:cNvCxnSpPr>
          <p:nvPr/>
        </p:nvCxnSpPr>
        <p:spPr>
          <a:xfrm flipV="1">
            <a:off x="5437239" y="2477968"/>
            <a:ext cx="1936009" cy="334640"/>
          </a:xfrm>
          <a:prstGeom prst="bentConnector3">
            <a:avLst>
              <a:gd name="adj1" fmla="val 352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AAC7A0F6-E3E7-E64F-80D7-49240076BA25}"/>
              </a:ext>
            </a:extLst>
          </p:cNvPr>
          <p:cNvCxnSpPr/>
          <p:nvPr/>
        </p:nvCxnSpPr>
        <p:spPr>
          <a:xfrm>
            <a:off x="5473715" y="2389821"/>
            <a:ext cx="1899533" cy="471833"/>
          </a:xfrm>
          <a:prstGeom prst="bentConnector3">
            <a:avLst>
              <a:gd name="adj1" fmla="val 68117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84A2005-9D93-731A-1A6D-88D9DFEF6710}"/>
              </a:ext>
            </a:extLst>
          </p:cNvPr>
          <p:cNvSpPr/>
          <p:nvPr/>
        </p:nvSpPr>
        <p:spPr>
          <a:xfrm>
            <a:off x="2347028" y="3259174"/>
            <a:ext cx="83869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hero</a:t>
            </a:r>
            <a:endParaRPr lang="es-ES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28A78E7C-0827-EC1A-5869-810CD28CA548}"/>
              </a:ext>
            </a:extLst>
          </p:cNvPr>
          <p:cNvSpPr/>
          <p:nvPr/>
        </p:nvSpPr>
        <p:spPr>
          <a:xfrm>
            <a:off x="9106798" y="2967335"/>
            <a:ext cx="94609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2400" b="1" dirty="0" err="1">
                <a:ln/>
                <a:solidFill>
                  <a:schemeClr val="accent3"/>
                </a:solidFill>
              </a:rPr>
              <a:t>team</a:t>
            </a:r>
            <a:endParaRPr lang="es-ES" sz="2400" b="1" dirty="0">
              <a:ln/>
              <a:solidFill>
                <a:schemeClr val="accent3"/>
              </a:solidFill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34110C69-2D64-2A01-77DE-7B023E2E0CC6}"/>
              </a:ext>
            </a:extLst>
          </p:cNvPr>
          <p:cNvSpPr/>
          <p:nvPr/>
        </p:nvSpPr>
        <p:spPr>
          <a:xfrm>
            <a:off x="3791550" y="3429000"/>
            <a:ext cx="155965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600" b="0" cap="none" spc="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Fact</a:t>
            </a:r>
            <a:r>
              <a:rPr lang="es-ES" sz="1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Table</a:t>
            </a:r>
            <a:endParaRPr lang="es-ES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5647085-BFB4-7ACC-8660-4C58E0AFA409}"/>
              </a:ext>
            </a:extLst>
          </p:cNvPr>
          <p:cNvSpPr/>
          <p:nvPr/>
        </p:nvSpPr>
        <p:spPr>
          <a:xfrm>
            <a:off x="10226784" y="3062337"/>
            <a:ext cx="155965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600" b="0" cap="none" spc="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Dim</a:t>
            </a:r>
            <a:r>
              <a:rPr lang="es-ES" sz="1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Table</a:t>
            </a:r>
            <a:endParaRPr lang="es-ES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24" name="Tabla 23">
            <a:extLst>
              <a:ext uri="{FF2B5EF4-FFF2-40B4-BE49-F238E27FC236}">
                <a16:creationId xmlns:a16="http://schemas.microsoft.com/office/drawing/2014/main" id="{84180A12-B8FF-34DD-4635-DC68C40D61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829469"/>
              </p:ext>
            </p:extLst>
          </p:nvPr>
        </p:nvGraphicFramePr>
        <p:xfrm>
          <a:off x="1240020" y="5003800"/>
          <a:ext cx="10342380" cy="18542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647774">
                  <a:extLst>
                    <a:ext uri="{9D8B030D-6E8A-4147-A177-3AD203B41FA5}">
                      <a16:colId xmlns:a16="http://schemas.microsoft.com/office/drawing/2014/main" val="2966315062"/>
                    </a:ext>
                  </a:extLst>
                </a:gridCol>
                <a:gridCol w="1170038">
                  <a:extLst>
                    <a:ext uri="{9D8B030D-6E8A-4147-A177-3AD203B41FA5}">
                      <a16:colId xmlns:a16="http://schemas.microsoft.com/office/drawing/2014/main" val="3837249114"/>
                    </a:ext>
                  </a:extLst>
                </a:gridCol>
                <a:gridCol w="1809136">
                  <a:extLst>
                    <a:ext uri="{9D8B030D-6E8A-4147-A177-3AD203B41FA5}">
                      <a16:colId xmlns:a16="http://schemas.microsoft.com/office/drawing/2014/main" val="1579989271"/>
                    </a:ext>
                  </a:extLst>
                </a:gridCol>
                <a:gridCol w="835742">
                  <a:extLst>
                    <a:ext uri="{9D8B030D-6E8A-4147-A177-3AD203B41FA5}">
                      <a16:colId xmlns:a16="http://schemas.microsoft.com/office/drawing/2014/main" val="2028673831"/>
                    </a:ext>
                  </a:extLst>
                </a:gridCol>
                <a:gridCol w="1337187">
                  <a:extLst>
                    <a:ext uri="{9D8B030D-6E8A-4147-A177-3AD203B41FA5}">
                      <a16:colId xmlns:a16="http://schemas.microsoft.com/office/drawing/2014/main" val="3413664666"/>
                    </a:ext>
                  </a:extLst>
                </a:gridCol>
                <a:gridCol w="855942">
                  <a:extLst>
                    <a:ext uri="{9D8B030D-6E8A-4147-A177-3AD203B41FA5}">
                      <a16:colId xmlns:a16="http://schemas.microsoft.com/office/drawing/2014/main" val="2685511428"/>
                    </a:ext>
                  </a:extLst>
                </a:gridCol>
                <a:gridCol w="1773207">
                  <a:extLst>
                    <a:ext uri="{9D8B030D-6E8A-4147-A177-3AD203B41FA5}">
                      <a16:colId xmlns:a16="http://schemas.microsoft.com/office/drawing/2014/main" val="448338505"/>
                    </a:ext>
                  </a:extLst>
                </a:gridCol>
                <a:gridCol w="1913354">
                  <a:extLst>
                    <a:ext uri="{9D8B030D-6E8A-4147-A177-3AD203B41FA5}">
                      <a16:colId xmlns:a16="http://schemas.microsoft.com/office/drawing/2014/main" val="8520789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 err="1"/>
                        <a:t>h.id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h.name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 err="1"/>
                        <a:t>h.secret_name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h.age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h.team_id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t.id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/>
                        <a:t>t.name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t.headquarters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9662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Iron Man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Tony Stark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Avengers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New York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758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Thor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Odinson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1500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Avengers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New York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8695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Hulk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Bruce Banner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Gamma Force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 err="1"/>
                        <a:t>Desert</a:t>
                      </a:r>
                      <a:r>
                        <a:rPr lang="es-CO" dirty="0"/>
                        <a:t> Base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26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dirty="0"/>
                        <a:t>4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dirty="0">
                          <a:effectLst/>
                        </a:rPr>
                        <a:t>Loki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 err="1"/>
                        <a:t>Laufeyson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dirty="0">
                          <a:effectLst/>
                        </a:rPr>
                        <a:t>1500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dirty="0">
                          <a:effectLst/>
                        </a:rPr>
                        <a:t>99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dirty="0"/>
                        <a:t>NULL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dirty="0"/>
                        <a:t>NULL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dirty="0"/>
                        <a:t>NULL</a:t>
                      </a:r>
                      <a:endParaRPr lang="es-CO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6015679"/>
                  </a:ext>
                </a:extLst>
              </a:tr>
            </a:tbl>
          </a:graphicData>
        </a:graphic>
      </p:graphicFrame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789A3EB5-B1B0-8F84-EB7F-945521B07EAE}"/>
              </a:ext>
            </a:extLst>
          </p:cNvPr>
          <p:cNvSpPr txBox="1">
            <a:spLocks/>
          </p:cNvSpPr>
          <p:nvPr/>
        </p:nvSpPr>
        <p:spPr>
          <a:xfrm>
            <a:off x="7675673" y="231114"/>
            <a:ext cx="2698954" cy="1411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hero h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LEFT JOIN</a:t>
            </a:r>
            <a:r>
              <a:rPr lang="en-US" dirty="0">
                <a:latin typeface="Consolas" panose="020B0609020204030204" pitchFamily="49" charset="0"/>
              </a:rPr>
              <a:t>  team 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h.team_id</a:t>
            </a:r>
            <a:r>
              <a:rPr lang="en-US" dirty="0">
                <a:latin typeface="Consolas" panose="020B0609020204030204" pitchFamily="49" charset="0"/>
              </a:rPr>
              <a:t> = t.id;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47811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571648-7815-5993-69DC-6FF9EEB68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086" y="2944368"/>
            <a:ext cx="5125456" cy="969264"/>
          </a:xfrm>
        </p:spPr>
        <p:txBody>
          <a:bodyPr/>
          <a:lstStyle/>
          <a:p>
            <a:pPr algn="ctr"/>
            <a:r>
              <a:rPr lang="es-ES" dirty="0"/>
              <a:t>CTE = crear una tabla lógica temporal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D431BA-535E-C74D-1C6D-98AD9D7D3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3927" y="1056280"/>
            <a:ext cx="4053742" cy="2601321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heroes_by_team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</a:rPr>
              <a:t> (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    </a:t>
            </a:r>
            <a:r>
              <a:rPr lang="en-US" dirty="0" err="1">
                <a:latin typeface="Consolas" panose="020B0609020204030204" pitchFamily="49" charset="0"/>
              </a:rPr>
              <a:t>team_id</a:t>
            </a:r>
            <a:r>
              <a:rPr lang="en-US" dirty="0"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COUNT</a:t>
            </a:r>
            <a:r>
              <a:rPr lang="en-US" dirty="0">
                <a:latin typeface="Consolas" panose="020B0609020204030204" pitchFamily="49" charset="0"/>
              </a:rPr>
              <a:t>(*)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n_heroes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hero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GROUP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BY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team_id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heroes_by_team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s-CO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05B47BF-FE09-78A1-596F-73F1E698FFE6}"/>
              </a:ext>
            </a:extLst>
          </p:cNvPr>
          <p:cNvSpPr txBox="1">
            <a:spLocks/>
          </p:cNvSpPr>
          <p:nvPr/>
        </p:nvSpPr>
        <p:spPr>
          <a:xfrm>
            <a:off x="6174661" y="4700606"/>
            <a:ext cx="5574887" cy="174208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El CTE prepara datos antes del análisis. </a:t>
            </a:r>
          </a:p>
          <a:p>
            <a:r>
              <a:rPr lang="es-ES" dirty="0"/>
              <a:t>Es una </a:t>
            </a:r>
            <a:r>
              <a:rPr lang="es-ES" dirty="0" err="1"/>
              <a:t>mini‑tabla</a:t>
            </a:r>
            <a:r>
              <a:rPr lang="es-ES" dirty="0"/>
              <a:t> que solo vive dentro del </a:t>
            </a:r>
            <a:r>
              <a:rPr lang="es-ES" dirty="0" err="1"/>
              <a:t>query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33061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4A472A-275E-7DC6-B391-D0B8635F7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Window</a:t>
            </a:r>
            <a:r>
              <a:rPr lang="es-CO" dirty="0"/>
              <a:t> </a:t>
            </a:r>
            <a:r>
              <a:rPr lang="es-CO" dirty="0" err="1"/>
              <a:t>functions</a:t>
            </a:r>
            <a:r>
              <a:rPr lang="es-CO" dirty="0"/>
              <a:t> = analizar sin agrupar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93BE2A-58CA-2BFD-3E3B-1E1019096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Una </a:t>
            </a:r>
            <a:r>
              <a:rPr lang="es-ES" dirty="0" err="1">
                <a:highlight>
                  <a:srgbClr val="FFFF00"/>
                </a:highlight>
              </a:rPr>
              <a:t>window</a:t>
            </a:r>
            <a:r>
              <a:rPr lang="es-ES" dirty="0">
                <a:highlight>
                  <a:srgbClr val="FFFF00"/>
                </a:highlight>
              </a:rPr>
              <a:t> </a:t>
            </a:r>
            <a:r>
              <a:rPr lang="es-ES" dirty="0" err="1">
                <a:highlight>
                  <a:srgbClr val="FFFF00"/>
                </a:highlight>
              </a:rPr>
              <a:t>function</a:t>
            </a:r>
            <a:r>
              <a:rPr lang="es-ES" dirty="0">
                <a:highlight>
                  <a:srgbClr val="FFFF00"/>
                </a:highlight>
              </a:rPr>
              <a:t> </a:t>
            </a:r>
            <a:r>
              <a:rPr lang="es-ES" dirty="0"/>
              <a:t>calcula algo </a:t>
            </a:r>
            <a:r>
              <a:rPr lang="es-ES" i="1" dirty="0"/>
              <a:t>sobre un grupo de filas</a:t>
            </a:r>
            <a:r>
              <a:rPr lang="es-ES" dirty="0"/>
              <a:t>, pero </a:t>
            </a:r>
            <a:r>
              <a:rPr lang="es-ES" b="1" dirty="0"/>
              <a:t>sin colapsar la tabla</a:t>
            </a:r>
            <a:r>
              <a:rPr lang="es-ES" dirty="0"/>
              <a:t> como hace un GROUP BY.”</a:t>
            </a:r>
          </a:p>
          <a:p>
            <a:r>
              <a:rPr lang="es-ES" dirty="0"/>
              <a:t>Es decir:</a:t>
            </a:r>
          </a:p>
          <a:p>
            <a:pPr lvl="1"/>
            <a:r>
              <a:rPr lang="es-ES" dirty="0"/>
              <a:t>GROUP BY → reduce filas</a:t>
            </a:r>
          </a:p>
          <a:p>
            <a:pPr lvl="1"/>
            <a:r>
              <a:rPr lang="es-ES" dirty="0" err="1"/>
              <a:t>Window</a:t>
            </a:r>
            <a:r>
              <a:rPr lang="es-ES" dirty="0"/>
              <a:t> </a:t>
            </a:r>
            <a:r>
              <a:rPr lang="es-ES" dirty="0" err="1"/>
              <a:t>function</a:t>
            </a:r>
            <a:r>
              <a:rPr lang="es-ES" dirty="0"/>
              <a:t> → mantiene filas y agrega un cálculo adicional</a:t>
            </a:r>
          </a:p>
          <a:p>
            <a:pPr marL="0" indent="0">
              <a:buNone/>
            </a:pPr>
            <a:r>
              <a:rPr lang="es-ES" b="1" dirty="0"/>
              <a:t>1. ROW_NUMBER()</a:t>
            </a:r>
          </a:p>
          <a:p>
            <a:pPr marL="0" indent="0">
              <a:buNone/>
            </a:pPr>
            <a:r>
              <a:rPr lang="es-ES" dirty="0"/>
              <a:t>“Quiero asignar un número de posición.”</a:t>
            </a:r>
          </a:p>
          <a:p>
            <a:pPr marL="0" indent="0">
              <a:buNone/>
            </a:pPr>
            <a:r>
              <a:rPr lang="es-ES" b="1" dirty="0"/>
              <a:t>2. OVER (…)</a:t>
            </a:r>
          </a:p>
          <a:p>
            <a:pPr marL="0" indent="0">
              <a:buNone/>
            </a:pPr>
            <a:r>
              <a:rPr lang="es-ES" dirty="0"/>
              <a:t>“Pero no a toda la tabla, sino dentro de una ventana.”</a:t>
            </a:r>
          </a:p>
          <a:p>
            <a:pPr marL="0" indent="0">
              <a:buNone/>
            </a:pPr>
            <a:r>
              <a:rPr lang="es-ES" b="1" dirty="0"/>
              <a:t>3. PARTITION BY </a:t>
            </a:r>
            <a:r>
              <a:rPr lang="es-ES" b="1" dirty="0" err="1"/>
              <a:t>team_id</a:t>
            </a:r>
            <a:endParaRPr lang="es-ES" b="1" dirty="0"/>
          </a:p>
          <a:p>
            <a:pPr marL="0" indent="0">
              <a:buNone/>
            </a:pPr>
            <a:r>
              <a:rPr lang="es-ES" dirty="0"/>
              <a:t>“Cada equipo es su propio grupo. Los rankings empiezan desde 1 dentro de cada equipo.”</a:t>
            </a:r>
          </a:p>
          <a:p>
            <a:pPr marL="0" indent="0">
              <a:buNone/>
            </a:pPr>
            <a:r>
              <a:rPr lang="es-ES" b="1" dirty="0"/>
              <a:t>4. ORDER BY </a:t>
            </a:r>
            <a:r>
              <a:rPr lang="es-ES" b="1" dirty="0" err="1"/>
              <a:t>age</a:t>
            </a:r>
            <a:r>
              <a:rPr lang="es-ES" b="1" dirty="0"/>
              <a:t> DESC</a:t>
            </a:r>
          </a:p>
          <a:p>
            <a:pPr marL="0" indent="0">
              <a:buNone/>
            </a:pPr>
            <a:r>
              <a:rPr lang="es-ES" dirty="0"/>
              <a:t>“Dentro de cada equipo, ordena de mayor a menor edad</a:t>
            </a:r>
          </a:p>
          <a:p>
            <a:endParaRPr lang="es-ES" dirty="0"/>
          </a:p>
          <a:p>
            <a:endParaRPr lang="es-CO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FA97CF49-B104-FAC8-1C3B-DC4165362AEB}"/>
              </a:ext>
            </a:extLst>
          </p:cNvPr>
          <p:cNvSpPr txBox="1">
            <a:spLocks/>
          </p:cNvSpPr>
          <p:nvPr/>
        </p:nvSpPr>
        <p:spPr>
          <a:xfrm>
            <a:off x="7708490" y="2104103"/>
            <a:ext cx="4053742" cy="1248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ROW_NUMBER</a:t>
            </a:r>
            <a:r>
              <a:rPr lang="en-US" dirty="0"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 OVER </a:t>
            </a:r>
            <a:r>
              <a:rPr lang="en-US" dirty="0">
                <a:latin typeface="Consolas" panose="020B0609020204030204" pitchFamily="49" charset="0"/>
              </a:rPr>
              <a:t>(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    PARTITION BY </a:t>
            </a:r>
            <a:r>
              <a:rPr lang="en-US" dirty="0" err="1">
                <a:latin typeface="Consolas" panose="020B0609020204030204" pitchFamily="49" charset="0"/>
              </a:rPr>
              <a:t>team_id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    ORDER BY </a:t>
            </a:r>
            <a:r>
              <a:rPr lang="en-US" dirty="0">
                <a:latin typeface="Consolas" panose="020B0609020204030204" pitchFamily="49" charset="0"/>
              </a:rPr>
              <a:t>age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 DESC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92070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413A9E-1EBE-BFA9-1E14-09FDD3871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83464"/>
            <a:ext cx="6311369" cy="969264"/>
          </a:xfrm>
        </p:spPr>
        <p:txBody>
          <a:bodyPr/>
          <a:lstStyle/>
          <a:p>
            <a:r>
              <a:rPr lang="es-ES" dirty="0"/>
              <a:t>¿Qué es una </a:t>
            </a:r>
            <a:r>
              <a:rPr lang="es-ES" dirty="0" err="1"/>
              <a:t>Window</a:t>
            </a:r>
            <a:r>
              <a:rPr lang="es-ES" dirty="0"/>
              <a:t> </a:t>
            </a:r>
            <a:r>
              <a:rPr lang="es-ES" dirty="0" err="1"/>
              <a:t>Function</a:t>
            </a:r>
            <a:r>
              <a:rPr lang="es-ES" dirty="0"/>
              <a:t>?</a:t>
            </a:r>
            <a:endParaRPr lang="es-CO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A089DDC6-EC26-BA40-999C-EF9404CA8F48}"/>
              </a:ext>
            </a:extLst>
          </p:cNvPr>
          <p:cNvGraphicFramePr>
            <a:graphicFrameLocks noGrp="1"/>
          </p:cNvGraphicFramePr>
          <p:nvPr/>
        </p:nvGraphicFramePr>
        <p:xfrm>
          <a:off x="181540" y="1483975"/>
          <a:ext cx="529217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041">
                  <a:extLst>
                    <a:ext uri="{9D8B030D-6E8A-4147-A177-3AD203B41FA5}">
                      <a16:colId xmlns:a16="http://schemas.microsoft.com/office/drawing/2014/main" val="66108983"/>
                    </a:ext>
                  </a:extLst>
                </a:gridCol>
                <a:gridCol w="1130709">
                  <a:extLst>
                    <a:ext uri="{9D8B030D-6E8A-4147-A177-3AD203B41FA5}">
                      <a16:colId xmlns:a16="http://schemas.microsoft.com/office/drawing/2014/main" val="3522124185"/>
                    </a:ext>
                  </a:extLst>
                </a:gridCol>
                <a:gridCol w="1651820">
                  <a:extLst>
                    <a:ext uri="{9D8B030D-6E8A-4147-A177-3AD203B41FA5}">
                      <a16:colId xmlns:a16="http://schemas.microsoft.com/office/drawing/2014/main" val="1299535292"/>
                    </a:ext>
                  </a:extLst>
                </a:gridCol>
                <a:gridCol w="835742">
                  <a:extLst>
                    <a:ext uri="{9D8B030D-6E8A-4147-A177-3AD203B41FA5}">
                      <a16:colId xmlns:a16="http://schemas.microsoft.com/office/drawing/2014/main" val="1494348686"/>
                    </a:ext>
                  </a:extLst>
                </a:gridCol>
                <a:gridCol w="1238863">
                  <a:extLst>
                    <a:ext uri="{9D8B030D-6E8A-4147-A177-3AD203B41FA5}">
                      <a16:colId xmlns:a16="http://schemas.microsoft.com/office/drawing/2014/main" val="10766121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>
                          <a:effectLst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 err="1">
                          <a:effectLst/>
                        </a:rPr>
                        <a:t>name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secret_name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team_id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5194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 err="1">
                          <a:effectLst/>
                        </a:rPr>
                        <a:t>Iron</a:t>
                      </a:r>
                      <a:r>
                        <a:rPr lang="es-CO" dirty="0">
                          <a:effectLst/>
                        </a:rPr>
                        <a:t> Man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>
                          <a:effectLst/>
                        </a:rPr>
                        <a:t>Tony Stark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>
                          <a:effectLst/>
                        </a:rPr>
                        <a:t>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2925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>
                          <a:effectLst/>
                        </a:rPr>
                        <a:t>Hulk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>
                          <a:effectLst/>
                        </a:rPr>
                        <a:t>Bruce Banner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>
                          <a:effectLst/>
                        </a:rPr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Thor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 err="1">
                          <a:effectLst/>
                        </a:rPr>
                        <a:t>Odinson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>
                          <a:effectLst/>
                        </a:rPr>
                        <a:t>1500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>
                          <a:effectLst/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5605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dirty="0">
                          <a:effectLst/>
                        </a:rPr>
                        <a:t>4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dirty="0">
                          <a:effectLst/>
                        </a:rPr>
                        <a:t>Loki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 err="1"/>
                        <a:t>Laufeyson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dirty="0">
                          <a:effectLst/>
                        </a:rPr>
                        <a:t>1500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dirty="0">
                          <a:effectLst/>
                        </a:rPr>
                        <a:t>99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0649023"/>
                  </a:ext>
                </a:extLst>
              </a:tr>
            </a:tbl>
          </a:graphicData>
        </a:graphic>
      </p:graphicFrame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FC4154A9-69FB-34C4-5B8B-D17C3018C102}"/>
              </a:ext>
            </a:extLst>
          </p:cNvPr>
          <p:cNvSpPr txBox="1">
            <a:spLocks/>
          </p:cNvSpPr>
          <p:nvPr/>
        </p:nvSpPr>
        <p:spPr>
          <a:xfrm>
            <a:off x="7203723" y="0"/>
            <a:ext cx="4349179" cy="31372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SELECT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name,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team_id</a:t>
            </a:r>
            <a:r>
              <a:rPr lang="en-US" dirty="0"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age,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ROW_NUMBER</a:t>
            </a:r>
            <a:r>
              <a:rPr lang="en-US" dirty="0"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OVER</a:t>
            </a:r>
            <a:r>
              <a:rPr lang="en-US" dirty="0">
                <a:latin typeface="Consolas" panose="020B0609020204030204" pitchFamily="49" charset="0"/>
              </a:rPr>
              <a:t>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PARTITION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BY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team_id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ORDER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BY</a:t>
            </a:r>
            <a:r>
              <a:rPr lang="en-US" dirty="0">
                <a:latin typeface="Consolas" panose="020B0609020204030204" pitchFamily="49" charset="0"/>
              </a:rPr>
              <a:t> age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DESC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)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rank_in_team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hero;</a:t>
            </a:r>
          </a:p>
          <a:p>
            <a:endParaRPr lang="es-CO" dirty="0"/>
          </a:p>
        </p:txBody>
      </p:sp>
      <p:graphicFrame>
        <p:nvGraphicFramePr>
          <p:cNvPr id="10" name="Marcador de contenido 9">
            <a:extLst>
              <a:ext uri="{FF2B5EF4-FFF2-40B4-BE49-F238E27FC236}">
                <a16:creationId xmlns:a16="http://schemas.microsoft.com/office/drawing/2014/main" id="{A8234A53-635A-1DB2-044F-C661FDE764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6457840"/>
              </p:ext>
            </p:extLst>
          </p:nvPr>
        </p:nvGraphicFramePr>
        <p:xfrm>
          <a:off x="6741137" y="4361467"/>
          <a:ext cx="4654449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358">
                  <a:extLst>
                    <a:ext uri="{9D8B030D-6E8A-4147-A177-3AD203B41FA5}">
                      <a16:colId xmlns:a16="http://schemas.microsoft.com/office/drawing/2014/main" val="71447492"/>
                    </a:ext>
                  </a:extLst>
                </a:gridCol>
                <a:gridCol w="1248697">
                  <a:extLst>
                    <a:ext uri="{9D8B030D-6E8A-4147-A177-3AD203B41FA5}">
                      <a16:colId xmlns:a16="http://schemas.microsoft.com/office/drawing/2014/main" val="917572146"/>
                    </a:ext>
                  </a:extLst>
                </a:gridCol>
                <a:gridCol w="757084">
                  <a:extLst>
                    <a:ext uri="{9D8B030D-6E8A-4147-A177-3AD203B41FA5}">
                      <a16:colId xmlns:a16="http://schemas.microsoft.com/office/drawing/2014/main" val="2696876563"/>
                    </a:ext>
                  </a:extLst>
                </a:gridCol>
                <a:gridCol w="1740310">
                  <a:extLst>
                    <a:ext uri="{9D8B030D-6E8A-4147-A177-3AD203B41FA5}">
                      <a16:colId xmlns:a16="http://schemas.microsoft.com/office/drawing/2014/main" val="33498490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 err="1">
                          <a:effectLst/>
                        </a:rPr>
                        <a:t>name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 err="1">
                          <a:effectLst/>
                        </a:rPr>
                        <a:t>team_id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rank_in_team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9301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Thor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1500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0140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Iron Man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2743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Hulk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5561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Loki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1500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9443541"/>
                  </a:ext>
                </a:extLst>
              </a:tr>
            </a:tbl>
          </a:graphicData>
        </a:graphic>
      </p:graphicFrame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A0E36AEF-CA1D-1776-6A3A-29D770AB4FB6}"/>
              </a:ext>
            </a:extLst>
          </p:cNvPr>
          <p:cNvSpPr txBox="1">
            <a:spLocks/>
          </p:cNvSpPr>
          <p:nvPr/>
        </p:nvSpPr>
        <p:spPr>
          <a:xfrm>
            <a:off x="429768" y="4031226"/>
            <a:ext cx="6138180" cy="22507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Una </a:t>
            </a:r>
            <a:r>
              <a:rPr lang="es-ES" dirty="0" err="1"/>
              <a:t>window</a:t>
            </a:r>
            <a:r>
              <a:rPr lang="es-ES" dirty="0"/>
              <a:t> </a:t>
            </a:r>
            <a:r>
              <a:rPr lang="es-ES" dirty="0" err="1"/>
              <a:t>function</a:t>
            </a:r>
            <a:r>
              <a:rPr lang="es-ES" dirty="0"/>
              <a:t> es como decir: ‘Agrupa mentalmente, ordena dentro del grupo, pero no colapses la tabla.’</a:t>
            </a:r>
          </a:p>
          <a:p>
            <a:r>
              <a:rPr lang="es-ES" dirty="0"/>
              <a:t>Aquí SQL está calculando un ranking por equipo sin perder ninguna fila.</a:t>
            </a:r>
          </a:p>
          <a:p>
            <a:r>
              <a:rPr lang="es-ES" dirty="0"/>
              <a:t>Esto antes lo hacíamos en Python. Hoy SQL moderno lo hace directo.”</a:t>
            </a:r>
          </a:p>
          <a:p>
            <a:endParaRPr lang="es-ES" dirty="0"/>
          </a:p>
          <a:p>
            <a:endParaRPr lang="es-ES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18582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B7FEFC-469E-20DE-4ED9-5444119A0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38912"/>
            <a:ext cx="11142800" cy="4453128"/>
          </a:xfrm>
        </p:spPr>
        <p:txBody>
          <a:bodyPr/>
          <a:lstStyle/>
          <a:p>
            <a:pPr algn="ctr"/>
            <a:r>
              <a:rPr lang="es-CO" dirty="0"/>
              <a:t>Reto: CTE + </a:t>
            </a:r>
            <a:r>
              <a:rPr lang="es-CO" dirty="0" err="1"/>
              <a:t>Window</a:t>
            </a:r>
            <a:r>
              <a:rPr lang="es-CO" dirty="0"/>
              <a:t> </a:t>
            </a:r>
            <a:r>
              <a:rPr lang="es-CO" dirty="0" err="1"/>
              <a:t>function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AFB94E1-E229-BA5E-914C-59FB524CB2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143" y="3805084"/>
            <a:ext cx="11536090" cy="2400250"/>
          </a:xfrm>
        </p:spPr>
        <p:txBody>
          <a:bodyPr>
            <a:normAutofit/>
          </a:bodyPr>
          <a:lstStyle/>
          <a:p>
            <a:r>
              <a:rPr lang="es-ES" b="1" dirty="0"/>
              <a:t>Para cada equipo</a:t>
            </a:r>
            <a:r>
              <a:rPr lang="es-ES" dirty="0"/>
              <a:t>, traer: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El </a:t>
            </a:r>
            <a:r>
              <a:rPr lang="es-ES" b="1" dirty="0"/>
              <a:t>héroe más viejo</a:t>
            </a:r>
            <a:r>
              <a:rPr lang="es-ES" dirty="0"/>
              <a:t> (pero </a:t>
            </a:r>
            <a:r>
              <a:rPr lang="es-ES" b="1" dirty="0"/>
              <a:t>solo si la edad es razonable</a:t>
            </a:r>
            <a:r>
              <a:rPr lang="es-ES" dirty="0"/>
              <a:t>, p.ej. entre 0 y 120),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El </a:t>
            </a:r>
            <a:r>
              <a:rPr lang="es-ES" b="1" dirty="0"/>
              <a:t>promedio de edad</a:t>
            </a:r>
            <a:r>
              <a:rPr lang="es-ES" dirty="0"/>
              <a:t> del equipo y el </a:t>
            </a:r>
            <a:r>
              <a:rPr lang="es-ES" b="1" dirty="0"/>
              <a:t>conteo</a:t>
            </a:r>
            <a:r>
              <a:rPr lang="es-ES" dirty="0"/>
              <a:t> de héroes válidos,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Además mostrar team.name y headquarters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94323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ué es el Big Data y cómo funciona">
            <a:extLst>
              <a:ext uri="{FF2B5EF4-FFF2-40B4-BE49-F238E27FC236}">
                <a16:creationId xmlns:a16="http://schemas.microsoft.com/office/drawing/2014/main" id="{AE3C2514-2F38-6F30-E083-80635272A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92DB04F-1656-79F6-3C8A-2195FEA05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64" y="2975242"/>
            <a:ext cx="3493008" cy="3621024"/>
          </a:xfrm>
        </p:spPr>
        <p:txBody>
          <a:bodyPr>
            <a:normAutofit/>
          </a:bodyPr>
          <a:lstStyle/>
          <a:p>
            <a:pPr algn="ctr"/>
            <a:r>
              <a:rPr lang="es-CO" sz="4000" i="1" dirty="0"/>
              <a:t>Modelo de datos</a:t>
            </a:r>
            <a:endParaRPr lang="es-CO" sz="40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6492643A-FFF3-7E24-CB0F-17483AC138A9}"/>
              </a:ext>
            </a:extLst>
          </p:cNvPr>
          <p:cNvSpPr txBox="1">
            <a:spLocks/>
          </p:cNvSpPr>
          <p:nvPr/>
        </p:nvSpPr>
        <p:spPr>
          <a:xfrm>
            <a:off x="8698992" y="2975242"/>
            <a:ext cx="3493008" cy="36210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4400" i="1" dirty="0">
                <a:solidFill>
                  <a:schemeClr val="bg1"/>
                </a:solidFill>
              </a:rPr>
              <a:t>Lenguaje de consulta</a:t>
            </a:r>
            <a:endParaRPr lang="es-CO" sz="4400" dirty="0">
              <a:solidFill>
                <a:schemeClr val="bg1"/>
              </a:solidFill>
            </a:endParaRPr>
          </a:p>
        </p:txBody>
      </p:sp>
      <p:sp>
        <p:nvSpPr>
          <p:cNvPr id="7" name="Flecha: a la izquierda y derecha 6">
            <a:extLst>
              <a:ext uri="{FF2B5EF4-FFF2-40B4-BE49-F238E27FC236}">
                <a16:creationId xmlns:a16="http://schemas.microsoft.com/office/drawing/2014/main" id="{74965AD2-A2EF-8BBF-1DF8-06DA99F0E4C4}"/>
              </a:ext>
            </a:extLst>
          </p:cNvPr>
          <p:cNvSpPr/>
          <p:nvPr/>
        </p:nvSpPr>
        <p:spPr>
          <a:xfrm>
            <a:off x="4871736" y="3151241"/>
            <a:ext cx="2448527" cy="589935"/>
          </a:xfrm>
          <a:prstGeom prst="left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07290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1753FD-B86F-2663-37F7-665EAABA4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3898" y="3056161"/>
            <a:ext cx="2636618" cy="969264"/>
          </a:xfrm>
        </p:spPr>
        <p:txBody>
          <a:bodyPr/>
          <a:lstStyle/>
          <a:p>
            <a:pPr algn="ctr"/>
            <a:r>
              <a:rPr lang="es-CO" dirty="0"/>
              <a:t>Nueva tabla de Héroes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A71B6132-90A9-E544-1D7A-A11C6B8B61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9818537"/>
              </p:ext>
            </p:extLst>
          </p:nvPr>
        </p:nvGraphicFramePr>
        <p:xfrm>
          <a:off x="656355" y="0"/>
          <a:ext cx="6696000" cy="6803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532">
                  <a:extLst>
                    <a:ext uri="{9D8B030D-6E8A-4147-A177-3AD203B41FA5}">
                      <a16:colId xmlns:a16="http://schemas.microsoft.com/office/drawing/2014/main" val="1925204014"/>
                    </a:ext>
                  </a:extLst>
                </a:gridCol>
                <a:gridCol w="1579117">
                  <a:extLst>
                    <a:ext uri="{9D8B030D-6E8A-4147-A177-3AD203B41FA5}">
                      <a16:colId xmlns:a16="http://schemas.microsoft.com/office/drawing/2014/main" val="732234525"/>
                    </a:ext>
                  </a:extLst>
                </a:gridCol>
                <a:gridCol w="1579117">
                  <a:extLst>
                    <a:ext uri="{9D8B030D-6E8A-4147-A177-3AD203B41FA5}">
                      <a16:colId xmlns:a16="http://schemas.microsoft.com/office/drawing/2014/main" val="384237660"/>
                    </a:ext>
                  </a:extLst>
                </a:gridCol>
                <a:gridCol w="1579117">
                  <a:extLst>
                    <a:ext uri="{9D8B030D-6E8A-4147-A177-3AD203B41FA5}">
                      <a16:colId xmlns:a16="http://schemas.microsoft.com/office/drawing/2014/main" val="3520551185"/>
                    </a:ext>
                  </a:extLst>
                </a:gridCol>
                <a:gridCol w="1579117">
                  <a:extLst>
                    <a:ext uri="{9D8B030D-6E8A-4147-A177-3AD203B41FA5}">
                      <a16:colId xmlns:a16="http://schemas.microsoft.com/office/drawing/2014/main" val="822773684"/>
                    </a:ext>
                  </a:extLst>
                </a:gridCol>
              </a:tblGrid>
              <a:tr h="258237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secret_name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team_id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5939515"/>
                  </a:ext>
                </a:extLst>
              </a:tr>
              <a:tr h="284598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Iron Man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Tony Stark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4717502"/>
                  </a:ext>
                </a:extLst>
              </a:tr>
              <a:tr h="284598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Captain America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Steve Rogers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105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8906017"/>
                  </a:ext>
                </a:extLst>
              </a:tr>
              <a:tr h="284598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Black Widow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Natasha Romanoff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1417466"/>
                  </a:ext>
                </a:extLst>
              </a:tr>
              <a:tr h="284598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Spider-Man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Peter Parker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4205455"/>
                  </a:ext>
                </a:extLst>
              </a:tr>
              <a:tr h="284598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Vision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Vision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9040283"/>
                  </a:ext>
                </a:extLst>
              </a:tr>
              <a:tr h="284598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Thor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Odinson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1500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25992"/>
                  </a:ext>
                </a:extLst>
              </a:tr>
              <a:tr h="284598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Hulk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Bruce Banner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7845508"/>
                  </a:ext>
                </a:extLst>
              </a:tr>
              <a:tr h="284598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She-Hulk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Jennifer Walters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1619784"/>
                  </a:ext>
                </a:extLst>
              </a:tr>
              <a:tr h="284598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Skaar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Skaar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3692730"/>
                  </a:ext>
                </a:extLst>
              </a:tr>
              <a:tr h="284598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Abomination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Emil Blonsky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5953219"/>
                  </a:ext>
                </a:extLst>
              </a:tr>
              <a:tr h="284598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Red Hulk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Thaddeus Ross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4402488"/>
                  </a:ext>
                </a:extLst>
              </a:tr>
              <a:tr h="284598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Star-Lord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Peter Quill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724488"/>
                  </a:ext>
                </a:extLst>
              </a:tr>
              <a:tr h="284598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Gamora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Gamora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1929037"/>
                  </a:ext>
                </a:extLst>
              </a:tr>
              <a:tr h="284598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Drax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Drax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682843"/>
                  </a:ext>
                </a:extLst>
              </a:tr>
              <a:tr h="284598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Rocket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Rocket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8612240"/>
                  </a:ext>
                </a:extLst>
              </a:tr>
              <a:tr h="284598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Groot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Groot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407183"/>
                  </a:ext>
                </a:extLst>
              </a:tr>
              <a:tr h="284598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Mantis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Mantis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535821"/>
                  </a:ext>
                </a:extLst>
              </a:tr>
              <a:tr h="284598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Wolverine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Logan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137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7802615"/>
                  </a:ext>
                </a:extLst>
              </a:tr>
              <a:tr h="284598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Jean Grey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Jean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164979"/>
                  </a:ext>
                </a:extLst>
              </a:tr>
              <a:tr h="284598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Cyclops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Scott Summers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6988741"/>
                  </a:ext>
                </a:extLst>
              </a:tr>
              <a:tr h="284598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Storm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Ororo Munroe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852754"/>
                  </a:ext>
                </a:extLst>
              </a:tr>
              <a:tr h="284598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Professor 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Charles Xavier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657816"/>
                  </a:ext>
                </a:extLst>
              </a:tr>
              <a:tr h="284598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Magneto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Erik Lehnsherr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 dirty="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4579963"/>
                  </a:ext>
                </a:extLst>
              </a:tr>
            </a:tbl>
          </a:graphicData>
        </a:graphic>
      </p:graphicFrame>
      <p:sp>
        <p:nvSpPr>
          <p:cNvPr id="5" name="Elipse 4">
            <a:extLst>
              <a:ext uri="{FF2B5EF4-FFF2-40B4-BE49-F238E27FC236}">
                <a16:creationId xmlns:a16="http://schemas.microsoft.com/office/drawing/2014/main" id="{EC71781B-B401-23B0-32BB-3E5A4C9C8C64}"/>
              </a:ext>
            </a:extLst>
          </p:cNvPr>
          <p:cNvSpPr/>
          <p:nvPr/>
        </p:nvSpPr>
        <p:spPr>
          <a:xfrm>
            <a:off x="5240594" y="1620651"/>
            <a:ext cx="589935" cy="365465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5F1F44BA-6BA5-91E0-E41D-7EB4179F0EE3}"/>
              </a:ext>
            </a:extLst>
          </p:cNvPr>
          <p:cNvSpPr/>
          <p:nvPr/>
        </p:nvSpPr>
        <p:spPr>
          <a:xfrm>
            <a:off x="5240594" y="5054616"/>
            <a:ext cx="589935" cy="365465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81578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1D272F9-D845-310B-E098-BC2BD228B350}"/>
              </a:ext>
            </a:extLst>
          </p:cNvPr>
          <p:cNvSpPr txBox="1">
            <a:spLocks/>
          </p:cNvSpPr>
          <p:nvPr/>
        </p:nvSpPr>
        <p:spPr>
          <a:xfrm>
            <a:off x="557116" y="200896"/>
            <a:ext cx="4349179" cy="6657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heroes_clean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</a:rPr>
              <a:t>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SELECT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h.id,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h.name AS </a:t>
            </a:r>
            <a:r>
              <a:rPr lang="en-US" dirty="0" err="1">
                <a:latin typeface="Consolas" panose="020B0609020204030204" pitchFamily="49" charset="0"/>
              </a:rPr>
              <a:t>hero_name</a:t>
            </a:r>
            <a:r>
              <a:rPr lang="en-US" dirty="0"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h.age</a:t>
            </a:r>
            <a:r>
              <a:rPr lang="en-US" dirty="0"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h.team_id</a:t>
            </a:r>
            <a:r>
              <a:rPr lang="en-US" dirty="0"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t.name AS </a:t>
            </a:r>
            <a:r>
              <a:rPr lang="en-US" dirty="0" err="1">
                <a:latin typeface="Consolas" panose="020B0609020204030204" pitchFamily="49" charset="0"/>
              </a:rPr>
              <a:t>team_name</a:t>
            </a:r>
            <a:r>
              <a:rPr lang="en-US" dirty="0"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t.headquarters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hero h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latin typeface="Consolas" panose="020B0609020204030204" pitchFamily="49" charset="0"/>
              </a:rPr>
              <a:t> team 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latin typeface="Consolas" panose="020B0609020204030204" pitchFamily="49" charset="0"/>
              </a:rPr>
              <a:t> t.id = </a:t>
            </a:r>
            <a:r>
              <a:rPr lang="en-US" dirty="0" err="1">
                <a:latin typeface="Consolas" panose="020B0609020204030204" pitchFamily="49" charset="0"/>
              </a:rPr>
              <a:t>h.team_id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h.age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BETWEEN</a:t>
            </a:r>
            <a:r>
              <a:rPr lang="en-US" dirty="0">
                <a:latin typeface="Consolas" panose="020B0609020204030204" pitchFamily="49" charset="0"/>
              </a:rPr>
              <a:t> 0 AND 120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ranked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</a:rPr>
              <a:t>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SELECT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team_name</a:t>
            </a:r>
            <a:r>
              <a:rPr lang="en-US" dirty="0"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headquarters,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hero_name</a:t>
            </a:r>
            <a:r>
              <a:rPr lang="en-US" dirty="0"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age,</a:t>
            </a:r>
            <a:endParaRPr lang="en-US" dirty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AVG</a:t>
            </a:r>
            <a:r>
              <a:rPr lang="en-US" dirty="0">
                <a:latin typeface="Consolas" panose="020B0609020204030204" pitchFamily="49" charset="0"/>
              </a:rPr>
              <a:t>(age)  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OVER</a:t>
            </a:r>
            <a:r>
              <a:rPr lang="en-US" dirty="0"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PARTITION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BY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team_id</a:t>
            </a:r>
            <a:r>
              <a:rPr lang="en-US" dirty="0"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avg_age_in_team</a:t>
            </a:r>
            <a:r>
              <a:rPr lang="en-US" dirty="0"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COUNT</a:t>
            </a:r>
            <a:r>
              <a:rPr lang="en-US" dirty="0">
                <a:latin typeface="Consolas" panose="020B0609020204030204" pitchFamily="49" charset="0"/>
              </a:rPr>
              <a:t>(*)  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OVER</a:t>
            </a:r>
            <a:r>
              <a:rPr lang="en-US" dirty="0"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PARTITION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BY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team_id</a:t>
            </a:r>
            <a:r>
              <a:rPr lang="en-US" dirty="0"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heroes_in_team</a:t>
            </a:r>
            <a:r>
              <a:rPr lang="en-US" dirty="0"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ROW_NUMBER()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OVER</a:t>
            </a:r>
            <a:r>
              <a:rPr lang="en-US" dirty="0">
                <a:latin typeface="Consolas" panose="020B0609020204030204" pitchFamily="49" charset="0"/>
              </a:rPr>
              <a:t>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PARTITION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BY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team_id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ORDER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BY</a:t>
            </a:r>
            <a:r>
              <a:rPr lang="en-US" dirty="0">
                <a:latin typeface="Consolas" panose="020B0609020204030204" pitchFamily="49" charset="0"/>
              </a:rPr>
              <a:t> age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DESC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hero_name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ASC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)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rn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heroes_clean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SELECT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team_name</a:t>
            </a:r>
            <a:r>
              <a:rPr lang="en-US" dirty="0"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headquarters,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hero_name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oldest_hero</a:t>
            </a:r>
            <a:r>
              <a:rPr lang="en-US" dirty="0"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age      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oldest_age</a:t>
            </a:r>
            <a:r>
              <a:rPr lang="en-US" dirty="0"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avg_age_in_team</a:t>
            </a:r>
            <a:r>
              <a:rPr lang="en-US" dirty="0"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heroes_in_team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ranked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rn</a:t>
            </a:r>
            <a:r>
              <a:rPr lang="en-US" dirty="0">
                <a:latin typeface="Consolas" panose="020B0609020204030204" pitchFamily="49" charset="0"/>
              </a:rPr>
              <a:t> = 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ORDER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BY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team_name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8" name="Cerrar llave 7">
            <a:extLst>
              <a:ext uri="{FF2B5EF4-FFF2-40B4-BE49-F238E27FC236}">
                <a16:creationId xmlns:a16="http://schemas.microsoft.com/office/drawing/2014/main" id="{9337ACD5-A4FA-A2F4-B843-A0EE44673C43}"/>
              </a:ext>
            </a:extLst>
          </p:cNvPr>
          <p:cNvSpPr/>
          <p:nvPr/>
        </p:nvSpPr>
        <p:spPr>
          <a:xfrm>
            <a:off x="3067665" y="200896"/>
            <a:ext cx="757083" cy="2237504"/>
          </a:xfrm>
          <a:prstGeom prst="rightBrac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54D9E6A-4D5C-7DF2-AF0C-45EB58D1FA05}"/>
              </a:ext>
            </a:extLst>
          </p:cNvPr>
          <p:cNvSpPr/>
          <p:nvPr/>
        </p:nvSpPr>
        <p:spPr>
          <a:xfrm>
            <a:off x="4069188" y="904149"/>
            <a:ext cx="643303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CTE + INNER JOIN para limpiar la tabla y tomar solo edades razonables </a:t>
            </a:r>
          </a:p>
        </p:txBody>
      </p:sp>
      <p:sp>
        <p:nvSpPr>
          <p:cNvPr id="10" name="Cerrar llave 9">
            <a:extLst>
              <a:ext uri="{FF2B5EF4-FFF2-40B4-BE49-F238E27FC236}">
                <a16:creationId xmlns:a16="http://schemas.microsoft.com/office/drawing/2014/main" id="{A6E487FB-147F-139F-C326-4718A07EC556}"/>
              </a:ext>
            </a:extLst>
          </p:cNvPr>
          <p:cNvSpPr/>
          <p:nvPr/>
        </p:nvSpPr>
        <p:spPr>
          <a:xfrm>
            <a:off x="3918155" y="3378486"/>
            <a:ext cx="757083" cy="1488482"/>
          </a:xfrm>
          <a:prstGeom prst="rightBrac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083D7B7-B88E-BEAE-D6D0-76141B4B94F2}"/>
              </a:ext>
            </a:extLst>
          </p:cNvPr>
          <p:cNvSpPr/>
          <p:nvPr/>
        </p:nvSpPr>
        <p:spPr>
          <a:xfrm>
            <a:off x="4675238" y="3661062"/>
            <a:ext cx="317090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Window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Functions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para calcular </a:t>
            </a:r>
            <a:r>
              <a:rPr lang="en-US" dirty="0" err="1">
                <a:latin typeface="Consolas" panose="020B0609020204030204" pitchFamily="49" charset="0"/>
              </a:rPr>
              <a:t>avg_age_in_team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heroes_in_team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rn</a:t>
            </a:r>
            <a:r>
              <a:rPr lang="es-CO" dirty="0">
                <a:latin typeface="Consolas" panose="020B0609020204030204" pitchFamily="49" charset="0"/>
              </a:rPr>
              <a:t> </a:t>
            </a:r>
            <a:endParaRPr lang="es-E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Cerrar llave 11">
            <a:extLst>
              <a:ext uri="{FF2B5EF4-FFF2-40B4-BE49-F238E27FC236}">
                <a16:creationId xmlns:a16="http://schemas.microsoft.com/office/drawing/2014/main" id="{637A5E42-ED75-0BFD-B999-C9A1513C0E43}"/>
              </a:ext>
            </a:extLst>
          </p:cNvPr>
          <p:cNvSpPr/>
          <p:nvPr/>
        </p:nvSpPr>
        <p:spPr>
          <a:xfrm>
            <a:off x="8036277" y="2438399"/>
            <a:ext cx="757083" cy="2382419"/>
          </a:xfrm>
          <a:prstGeom prst="rightBrac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5C09021-1BBC-95EB-5927-960AEE53553D}"/>
              </a:ext>
            </a:extLst>
          </p:cNvPr>
          <p:cNvSpPr/>
          <p:nvPr/>
        </p:nvSpPr>
        <p:spPr>
          <a:xfrm>
            <a:off x="8916774" y="3167943"/>
            <a:ext cx="3170904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O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Segunda transformación dentro del mismo CTE. Es un solo WITH que engloba varios CTE, el primero se llama </a:t>
            </a:r>
            <a:r>
              <a:rPr lang="en-US" dirty="0" err="1">
                <a:latin typeface="Consolas" panose="020B0609020204030204" pitchFamily="49" charset="0"/>
              </a:rPr>
              <a:t>heroes_clean</a:t>
            </a:r>
            <a:r>
              <a:rPr lang="es-CO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y el segundo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ranked</a:t>
            </a:r>
            <a:endParaRPr lang="es-E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Cerrar llave 13">
            <a:extLst>
              <a:ext uri="{FF2B5EF4-FFF2-40B4-BE49-F238E27FC236}">
                <a16:creationId xmlns:a16="http://schemas.microsoft.com/office/drawing/2014/main" id="{BD287C74-8BA4-7E34-9954-50FCE5604EEA}"/>
              </a:ext>
            </a:extLst>
          </p:cNvPr>
          <p:cNvSpPr/>
          <p:nvPr/>
        </p:nvSpPr>
        <p:spPr>
          <a:xfrm>
            <a:off x="3037658" y="5034116"/>
            <a:ext cx="757083" cy="1767904"/>
          </a:xfrm>
          <a:prstGeom prst="rightBrac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8ED45DB-899B-BA4C-80BC-0E590AF439B3}"/>
              </a:ext>
            </a:extLst>
          </p:cNvPr>
          <p:cNvSpPr/>
          <p:nvPr/>
        </p:nvSpPr>
        <p:spPr>
          <a:xfrm>
            <a:off x="3740630" y="5492186"/>
            <a:ext cx="228502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O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Selección de lo que se desea con </a:t>
            </a:r>
            <a:r>
              <a:rPr lang="en-US" dirty="0" err="1">
                <a:latin typeface="Consolas" panose="020B0609020204030204" pitchFamily="49" charset="0"/>
              </a:rPr>
              <a:t>rn</a:t>
            </a:r>
            <a:r>
              <a:rPr lang="en-US" dirty="0">
                <a:latin typeface="Consolas" panose="020B0609020204030204" pitchFamily="49" charset="0"/>
              </a:rPr>
              <a:t>=1 </a:t>
            </a:r>
            <a:r>
              <a:rPr lang="es-CO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para que sea el más viejo</a:t>
            </a:r>
            <a:endParaRPr lang="es-E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6" name="Tabla 15">
            <a:extLst>
              <a:ext uri="{FF2B5EF4-FFF2-40B4-BE49-F238E27FC236}">
                <a16:creationId xmlns:a16="http://schemas.microsoft.com/office/drawing/2014/main" id="{7658489B-90A8-F2A7-3B98-7BDBC00CE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134217"/>
              </p:ext>
            </p:extLst>
          </p:nvPr>
        </p:nvGraphicFramePr>
        <p:xfrm>
          <a:off x="6166342" y="4936294"/>
          <a:ext cx="5976000" cy="1810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000">
                  <a:extLst>
                    <a:ext uri="{9D8B030D-6E8A-4147-A177-3AD203B41FA5}">
                      <a16:colId xmlns:a16="http://schemas.microsoft.com/office/drawing/2014/main" val="2902266507"/>
                    </a:ext>
                  </a:extLst>
                </a:gridCol>
                <a:gridCol w="1057426">
                  <a:extLst>
                    <a:ext uri="{9D8B030D-6E8A-4147-A177-3AD203B41FA5}">
                      <a16:colId xmlns:a16="http://schemas.microsoft.com/office/drawing/2014/main" val="1594045715"/>
                    </a:ext>
                  </a:extLst>
                </a:gridCol>
                <a:gridCol w="973393">
                  <a:extLst>
                    <a:ext uri="{9D8B030D-6E8A-4147-A177-3AD203B41FA5}">
                      <a16:colId xmlns:a16="http://schemas.microsoft.com/office/drawing/2014/main" val="166105593"/>
                    </a:ext>
                  </a:extLst>
                </a:gridCol>
                <a:gridCol w="957181">
                  <a:extLst>
                    <a:ext uri="{9D8B030D-6E8A-4147-A177-3AD203B41FA5}">
                      <a16:colId xmlns:a16="http://schemas.microsoft.com/office/drawing/2014/main" val="463799936"/>
                    </a:ext>
                  </a:extLst>
                </a:gridCol>
                <a:gridCol w="996000">
                  <a:extLst>
                    <a:ext uri="{9D8B030D-6E8A-4147-A177-3AD203B41FA5}">
                      <a16:colId xmlns:a16="http://schemas.microsoft.com/office/drawing/2014/main" val="740606396"/>
                    </a:ext>
                  </a:extLst>
                </a:gridCol>
                <a:gridCol w="996000">
                  <a:extLst>
                    <a:ext uri="{9D8B030D-6E8A-4147-A177-3AD203B41FA5}">
                      <a16:colId xmlns:a16="http://schemas.microsoft.com/office/drawing/2014/main" val="282259143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 dirty="0" err="1"/>
                        <a:t>team_name</a:t>
                      </a:r>
                      <a:endParaRPr lang="es-CO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headquarters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oldest_hero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oldest_age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avg_age_in_team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heroes_in_team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396044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Avengers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New York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Captain America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105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41.8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63392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Gamma Force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Desert Base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Abomination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39.4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922021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Guardians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Knowhere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Drax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27.0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873689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X-Men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Westchester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Magneto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/>
                        <a:t>51.0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s-CO" sz="1050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54344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7223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864B33-F7EF-17F0-A358-B2692B39E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045952" cy="1828800"/>
          </a:xfrm>
        </p:spPr>
        <p:txBody>
          <a:bodyPr anchor="t">
            <a:normAutofit/>
          </a:bodyPr>
          <a:lstStyle/>
          <a:p>
            <a:r>
              <a:rPr lang="es-CO" dirty="0"/>
              <a:t>Errores típicos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7F9FD56A-2220-414B-6ED2-05B341C2A394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025846830"/>
              </p:ext>
            </p:extLst>
          </p:nvPr>
        </p:nvGraphicFramePr>
        <p:xfrm>
          <a:off x="5998464" y="2423160"/>
          <a:ext cx="54864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1772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8D012-21BA-1DBC-BF94-B59B7989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Entregables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74A3F7-8B67-1EFA-AD83-B04EEABD111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95956" y="2081074"/>
            <a:ext cx="11513575" cy="253664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CO" b="1" dirty="0"/>
              <a:t>En clase</a:t>
            </a:r>
            <a:endParaRPr lang="es-CO" dirty="0"/>
          </a:p>
          <a:p>
            <a:pPr marL="0" indent="0">
              <a:buNone/>
            </a:pPr>
            <a:r>
              <a:rPr lang="es-CO" dirty="0"/>
              <a:t>1. `docs/w02b_sql_practice.md` con el análisis de `dim_host_bad`:</a:t>
            </a:r>
          </a:p>
          <a:p>
            <a:pPr marL="0" indent="0">
              <a:buNone/>
            </a:pPr>
            <a:r>
              <a:rPr lang="es-CO" dirty="0"/>
              <a:t>   - Los 4 conteos: `n_fact`, `n_join_good`, `n_join_bad`, `n_join_fixed` + 2–3 líneas explicando qué pasó.</a:t>
            </a:r>
          </a:p>
          <a:p>
            <a:pPr marL="0" indent="0">
              <a:buNone/>
            </a:pPr>
            <a:r>
              <a:rPr lang="es-CO" dirty="0"/>
              <a:t>   - Respuestas a </a:t>
            </a:r>
            <a:r>
              <a:rPr lang="es-CO" b="1" dirty="0"/>
              <a:t>TODO 1–4</a:t>
            </a:r>
            <a:r>
              <a:rPr lang="es-CO" dirty="0"/>
              <a:t> (cada una: SQL + output pegado).</a:t>
            </a:r>
            <a:br>
              <a:rPr lang="es-CO" dirty="0"/>
            </a:br>
            <a:endParaRPr lang="es-CO" dirty="0"/>
          </a:p>
          <a:p>
            <a:pPr marL="0" indent="0">
              <a:buNone/>
            </a:pPr>
            <a:r>
              <a:rPr lang="es-CO" dirty="0"/>
              <a:t>2) `docs/decisions_log.md`: 1 entrada corta:</a:t>
            </a:r>
          </a:p>
          <a:p>
            <a:pPr marL="0" indent="0">
              <a:buNone/>
            </a:pPr>
            <a:r>
              <a:rPr lang="es-CO" dirty="0"/>
              <a:t>   - “Cómo validé cardinalidad antes de un JOIN” + evidencia (una query de duplicados o un conteo).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76F4387-9F42-65F2-A152-C1A497916EE8}"/>
              </a:ext>
            </a:extLst>
          </p:cNvPr>
          <p:cNvSpPr txBox="1"/>
          <p:nvPr/>
        </p:nvSpPr>
        <p:spPr>
          <a:xfrm>
            <a:off x="4070554" y="4723833"/>
            <a:ext cx="772815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CO" sz="1400" b="1" u="sng" dirty="0"/>
              <a:t>Tarea (para la próxima clase)</a:t>
            </a:r>
            <a:endParaRPr lang="es-CO" sz="1400" u="sng" dirty="0"/>
          </a:p>
          <a:p>
            <a:pPr marL="0" indent="0">
              <a:buNone/>
            </a:pPr>
            <a:r>
              <a:rPr lang="es-CO" sz="1400" u="sng" dirty="0"/>
              <a:t>1) `</a:t>
            </a:r>
            <a:r>
              <a:rPr lang="es-CO" sz="1400" u="sng" dirty="0" err="1"/>
              <a:t>docs</a:t>
            </a:r>
            <a:r>
              <a:rPr lang="es-CO" sz="1400" u="sng" dirty="0"/>
              <a:t>/w02b_join_case.md`: </a:t>
            </a:r>
            <a:r>
              <a:rPr lang="es-CO" sz="1400" b="1" u="sng" dirty="0"/>
              <a:t>1 caso real de JOIN malo</a:t>
            </a:r>
            <a:endParaRPr lang="es-CO" sz="1400" u="sng" dirty="0"/>
          </a:p>
          <a:p>
            <a:pPr marL="0" indent="0">
              <a:buNone/>
            </a:pPr>
            <a:r>
              <a:rPr lang="es-CO" sz="1400" u="sng" dirty="0"/>
              <a:t>   - evidencia con conteos antes/después</a:t>
            </a:r>
          </a:p>
          <a:p>
            <a:pPr marL="0" indent="0">
              <a:buNone/>
            </a:pPr>
            <a:r>
              <a:rPr lang="es-CO" sz="1400" u="sng" dirty="0"/>
              <a:t>   - diagnóstico (qué clave falló)</a:t>
            </a:r>
          </a:p>
          <a:p>
            <a:pPr marL="0" indent="0">
              <a:buNone/>
            </a:pPr>
            <a:r>
              <a:rPr lang="es-CO" sz="1400" u="sng" dirty="0"/>
              <a:t>   - </a:t>
            </a:r>
            <a:r>
              <a:rPr lang="es-CO" sz="1400" u="sng" dirty="0" err="1"/>
              <a:t>fix</a:t>
            </a:r>
            <a:r>
              <a:rPr lang="es-CO" sz="1400" u="sng" dirty="0"/>
              <a:t> simple (por ejemplo: </a:t>
            </a:r>
            <a:r>
              <a:rPr lang="es-CO" sz="1400" u="sng" dirty="0" err="1"/>
              <a:t>dedupe</a:t>
            </a:r>
            <a:r>
              <a:rPr lang="es-CO" sz="1400" u="sng" dirty="0"/>
              <a:t> con `GROUP BY`/`DISTINCT` o </a:t>
            </a:r>
            <a:r>
              <a:rPr lang="es-CO" sz="1400" u="sng" dirty="0" err="1"/>
              <a:t>pre-agregación</a:t>
            </a:r>
            <a:r>
              <a:rPr lang="es-CO" sz="1400" u="sng" dirty="0"/>
              <a:t>)</a:t>
            </a:r>
          </a:p>
          <a:p>
            <a:pPr marL="0" indent="0">
              <a:buNone/>
            </a:pPr>
            <a:r>
              <a:rPr lang="es-CO" sz="1400" u="sng" dirty="0"/>
              <a:t>2) 2 consultas extra (en `</a:t>
            </a:r>
            <a:r>
              <a:rPr lang="es-CO" sz="1400" u="sng" dirty="0" err="1"/>
              <a:t>docs</a:t>
            </a:r>
            <a:r>
              <a:rPr lang="es-CO" sz="1400" u="sng" dirty="0"/>
              <a:t>/w02b_sql_practice.md`):</a:t>
            </a:r>
          </a:p>
          <a:p>
            <a:pPr marL="0" indent="0">
              <a:buNone/>
            </a:pPr>
            <a:r>
              <a:rPr lang="es-CO" sz="1400" u="sng" dirty="0"/>
              <a:t>   - 1 que incluya `JOIN`</a:t>
            </a:r>
          </a:p>
          <a:p>
            <a:pPr marL="0" indent="0">
              <a:buNone/>
            </a:pPr>
            <a:r>
              <a:rPr lang="es-CO" sz="1400" u="sng" dirty="0"/>
              <a:t>   - 1 que incluya `CTE`</a:t>
            </a:r>
          </a:p>
        </p:txBody>
      </p:sp>
    </p:spTree>
    <p:extLst>
      <p:ext uri="{BB962C8B-B14F-4D97-AF65-F5344CB8AC3E}">
        <p14:creationId xmlns:p14="http://schemas.microsoft.com/office/powerpoint/2010/main" val="3312010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3B2CC2-775A-C317-C4F9-9E6EC0A0B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601" y="2477249"/>
            <a:ext cx="4584683" cy="1670501"/>
          </a:xfrm>
        </p:spPr>
        <p:txBody>
          <a:bodyPr>
            <a:normAutofit/>
          </a:bodyPr>
          <a:lstStyle/>
          <a:p>
            <a:r>
              <a:rPr lang="es-CO" sz="8800" dirty="0"/>
              <a:t>1 fila </a:t>
            </a:r>
            <a:r>
              <a:rPr lang="es-ES" sz="8800" dirty="0"/>
              <a:t>= 1</a:t>
            </a:r>
            <a:endParaRPr lang="es-CO" sz="88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arcador de contenido 3" descr="Tierra">
                <a:extLst>
                  <a:ext uri="{FF2B5EF4-FFF2-40B4-BE49-F238E27FC236}">
                    <a16:creationId xmlns:a16="http://schemas.microsoft.com/office/drawing/2014/main" id="{904DD882-C352-BB43-3CE7-15A61D6AB742}"/>
                  </a:ext>
                </a:extLst>
              </p:cNvPr>
              <p:cNvGraphicFramePr>
                <a:graphicFrameLocks noGrp="1" noChangeAspect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3165539697"/>
                  </p:ext>
                </p:extLst>
              </p:nvPr>
            </p:nvGraphicFramePr>
            <p:xfrm>
              <a:off x="6827994" y="1425677"/>
              <a:ext cx="3161781" cy="316178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161781" cy="3161780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10334979" ay="1245677" az="1063428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6188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arcador de contenido 3" descr="Tierra">
                <a:extLst>
                  <a:ext uri="{FF2B5EF4-FFF2-40B4-BE49-F238E27FC236}">
                    <a16:creationId xmlns:a16="http://schemas.microsoft.com/office/drawing/2014/main" id="{904DD882-C352-BB43-3CE7-15A61D6AB7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27994" y="1425677"/>
                <a:ext cx="3161781" cy="31617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ítulo 1">
            <a:extLst>
              <a:ext uri="{FF2B5EF4-FFF2-40B4-BE49-F238E27FC236}">
                <a16:creationId xmlns:a16="http://schemas.microsoft.com/office/drawing/2014/main" id="{A9D13734-7E21-04D5-8876-173C54F287FF}"/>
              </a:ext>
            </a:extLst>
          </p:cNvPr>
          <p:cNvSpPr txBox="1">
            <a:spLocks/>
          </p:cNvSpPr>
          <p:nvPr/>
        </p:nvSpPr>
        <p:spPr>
          <a:xfrm>
            <a:off x="131310" y="5292909"/>
            <a:ext cx="12149180" cy="16705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4400" dirty="0"/>
              <a:t>¡Si no declaras el grano, tus </a:t>
            </a:r>
            <a:r>
              <a:rPr lang="es-CO" sz="4400" dirty="0" err="1"/>
              <a:t>JOINs</a:t>
            </a:r>
            <a:r>
              <a:rPr lang="es-CO" sz="4400" dirty="0"/>
              <a:t> mienten!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F47D8C0D-C858-AAC2-7863-9B88B8923143}"/>
              </a:ext>
            </a:extLst>
          </p:cNvPr>
          <p:cNvSpPr txBox="1">
            <a:spLocks/>
          </p:cNvSpPr>
          <p:nvPr/>
        </p:nvSpPr>
        <p:spPr>
          <a:xfrm>
            <a:off x="131310" y="546674"/>
            <a:ext cx="11942703" cy="87900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8800" dirty="0"/>
              <a:t>Regla de Oro en </a:t>
            </a:r>
            <a:r>
              <a:rPr lang="es-ES" sz="8800" dirty="0" err="1"/>
              <a:t>JOINs</a:t>
            </a:r>
            <a:r>
              <a:rPr lang="es-ES" sz="8800" dirty="0"/>
              <a:t>: ¿Qué representa cada fila?</a:t>
            </a:r>
            <a:endParaRPr lang="es-CO" sz="8800" dirty="0"/>
          </a:p>
        </p:txBody>
      </p:sp>
    </p:spTree>
    <p:extLst>
      <p:ext uri="{BB962C8B-B14F-4D97-AF65-F5344CB8AC3E}">
        <p14:creationId xmlns:p14="http://schemas.microsoft.com/office/powerpoint/2010/main" val="514215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7DA4FD-9958-BA38-EDC2-6FC339F91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83464"/>
            <a:ext cx="10652760" cy="969264"/>
          </a:xfrm>
        </p:spPr>
        <p:txBody>
          <a:bodyPr anchor="b">
            <a:normAutofit/>
          </a:bodyPr>
          <a:lstStyle/>
          <a:p>
            <a:r>
              <a:rPr lang="es-ES" dirty="0"/>
              <a:t>Tablas del día</a:t>
            </a:r>
            <a:endParaRPr lang="es-CO" dirty="0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E17C8408-A8B0-CBAC-5496-2F757BA64E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8407386"/>
              </p:ext>
            </p:extLst>
          </p:nvPr>
        </p:nvGraphicFramePr>
        <p:xfrm>
          <a:off x="429768" y="1380744"/>
          <a:ext cx="10652760" cy="49011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3791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00E609-D39F-A240-5F6E-CA615D32B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JOIN correcto = </a:t>
            </a:r>
            <a:r>
              <a:rPr lang="es-CO" b="1" dirty="0" err="1"/>
              <a:t>many-to-one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A0D70E-3ECC-7FC3-E495-DE53BDA15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768" y="6181344"/>
            <a:ext cx="10652760" cy="676656"/>
          </a:xfrm>
        </p:spPr>
        <p:txBody>
          <a:bodyPr/>
          <a:lstStyle/>
          <a:p>
            <a:pPr marL="0" indent="0">
              <a:buNone/>
            </a:pPr>
            <a:r>
              <a:rPr lang="es-CO" dirty="0"/>
              <a:t>El conteo de filas no debe crecer</a:t>
            </a:r>
          </a:p>
          <a:p>
            <a:endParaRPr lang="es-CO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AC8E6DE3-7F7B-D942-7418-04345070CB55}"/>
              </a:ext>
            </a:extLst>
          </p:cNvPr>
          <p:cNvSpPr/>
          <p:nvPr/>
        </p:nvSpPr>
        <p:spPr>
          <a:xfrm>
            <a:off x="619431" y="1465653"/>
            <a:ext cx="3598608" cy="3598608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FFB7271F-5FC0-D529-F92E-E563DF5C8163}"/>
              </a:ext>
            </a:extLst>
          </p:cNvPr>
          <p:cNvSpPr/>
          <p:nvPr/>
        </p:nvSpPr>
        <p:spPr>
          <a:xfrm>
            <a:off x="7973963" y="1465653"/>
            <a:ext cx="3598608" cy="3598608"/>
          </a:xfrm>
          <a:prstGeom prst="ellipse">
            <a:avLst/>
          </a:prstGeom>
          <a:noFill/>
          <a:ln w="76200"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598BEA8-3E86-CA92-4DEE-E54EEE6E7A18}"/>
              </a:ext>
            </a:extLst>
          </p:cNvPr>
          <p:cNvSpPr txBox="1">
            <a:spLocks/>
          </p:cNvSpPr>
          <p:nvPr/>
        </p:nvSpPr>
        <p:spPr>
          <a:xfrm>
            <a:off x="1303806" y="4847951"/>
            <a:ext cx="2229858" cy="969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dirty="0"/>
              <a:t>Mascotas</a:t>
            </a:r>
            <a:endParaRPr lang="es-CO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1171557F-ADCB-F1AC-9B42-0215787A4E5A}"/>
              </a:ext>
            </a:extLst>
          </p:cNvPr>
          <p:cNvSpPr txBox="1">
            <a:spLocks/>
          </p:cNvSpPr>
          <p:nvPr/>
        </p:nvSpPr>
        <p:spPr>
          <a:xfrm>
            <a:off x="9005068" y="4847951"/>
            <a:ext cx="2229858" cy="969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dirty="0"/>
              <a:t>Dueños</a:t>
            </a:r>
            <a:endParaRPr lang="es-CO" dirty="0"/>
          </a:p>
        </p:txBody>
      </p:sp>
      <p:pic>
        <p:nvPicPr>
          <p:cNvPr id="3076" name="Picture 4" descr="Imágenes de Perro - Descarga gratuita en Freepik">
            <a:extLst>
              <a:ext uri="{FF2B5EF4-FFF2-40B4-BE49-F238E27FC236}">
                <a16:creationId xmlns:a16="http://schemas.microsoft.com/office/drawing/2014/main" id="{78D86967-1D82-2A30-E7AA-8EC9C5A4F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342" y="1854846"/>
            <a:ext cx="1029929" cy="1029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2DABE95-34D8-C5E6-093B-4B5748F73E4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94271" y="1729896"/>
            <a:ext cx="1691148" cy="951271"/>
          </a:xfrm>
          <a:prstGeom prst="rect">
            <a:avLst/>
          </a:prstGeom>
        </p:spPr>
      </p:pic>
      <p:pic>
        <p:nvPicPr>
          <p:cNvPr id="3080" name="Picture 8" descr="Datos Curiosos de los perros de raza pequeña - NUPEC">
            <a:extLst>
              <a:ext uri="{FF2B5EF4-FFF2-40B4-BE49-F238E27FC236}">
                <a16:creationId xmlns:a16="http://schemas.microsoft.com/office/drawing/2014/main" id="{B75D9B71-98DB-3716-5BA2-A6BB616EC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123" y="2737139"/>
            <a:ext cx="1129224" cy="75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A23ABB3-2327-852E-5042-50E2F521D1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395" y="3091063"/>
            <a:ext cx="909728" cy="909728"/>
          </a:xfrm>
          <a:prstGeom prst="rect">
            <a:avLst/>
          </a:prstGeom>
        </p:spPr>
      </p:pic>
      <p:pic>
        <p:nvPicPr>
          <p:cNvPr id="3084" name="Picture 12" descr="189.300+ Gatitos Negros Fotografías de stock, fotos e imágenes libres de  derechos - iStock">
            <a:extLst>
              <a:ext uri="{FF2B5EF4-FFF2-40B4-BE49-F238E27FC236}">
                <a16:creationId xmlns:a16="http://schemas.microsoft.com/office/drawing/2014/main" id="{2129C671-C5DA-3A5D-D6AB-DE116B976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355" y="3854084"/>
            <a:ext cx="909729" cy="98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vistoso calicó gato soportes en un blanco antecedentes 58033022 PNG">
            <a:extLst>
              <a:ext uri="{FF2B5EF4-FFF2-40B4-BE49-F238E27FC236}">
                <a16:creationId xmlns:a16="http://schemas.microsoft.com/office/drawing/2014/main" id="{7BDF016F-85CE-4924-3551-25DA766D4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941" y="3556841"/>
            <a:ext cx="1647377" cy="92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A410E0C-3918-7F62-460E-C6CEECDBD6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39359" y="1528871"/>
            <a:ext cx="858370" cy="1598261"/>
          </a:xfrm>
          <a:prstGeom prst="rect">
            <a:avLst/>
          </a:prstGeom>
        </p:spPr>
      </p:pic>
      <p:pic>
        <p:nvPicPr>
          <p:cNvPr id="3092" name="Picture 20" descr="Bob | UIP Veacine Estrenos">
            <a:extLst>
              <a:ext uri="{FF2B5EF4-FFF2-40B4-BE49-F238E27FC236}">
                <a16:creationId xmlns:a16="http://schemas.microsoft.com/office/drawing/2014/main" id="{A2F12998-4947-0706-87F8-CE743581B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5553" y="3052064"/>
            <a:ext cx="1327779" cy="189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B2C3E5C7-6F0E-AE76-09B4-EF519C94BBAB}"/>
              </a:ext>
            </a:extLst>
          </p:cNvPr>
          <p:cNvCxnSpPr/>
          <p:nvPr/>
        </p:nvCxnSpPr>
        <p:spPr>
          <a:xfrm>
            <a:off x="1399259" y="3545927"/>
            <a:ext cx="7626294" cy="308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AB5DFCA7-6352-920B-9CBA-A59FDF323806}"/>
              </a:ext>
            </a:extLst>
          </p:cNvPr>
          <p:cNvCxnSpPr>
            <a:cxnSpLocks/>
          </p:cNvCxnSpPr>
          <p:nvPr/>
        </p:nvCxnSpPr>
        <p:spPr>
          <a:xfrm flipV="1">
            <a:off x="2625213" y="4151327"/>
            <a:ext cx="6379855" cy="354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F4744B84-935E-5136-694C-945864801082}"/>
              </a:ext>
            </a:extLst>
          </p:cNvPr>
          <p:cNvCxnSpPr>
            <a:cxnSpLocks/>
            <a:endCxn id="3092" idx="1"/>
          </p:cNvCxnSpPr>
          <p:nvPr/>
        </p:nvCxnSpPr>
        <p:spPr>
          <a:xfrm flipV="1">
            <a:off x="3706761" y="4000791"/>
            <a:ext cx="5318792" cy="195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039E8F37-3F35-0FAE-F2AA-14D3CF444C2D}"/>
              </a:ext>
            </a:extLst>
          </p:cNvPr>
          <p:cNvCxnSpPr>
            <a:cxnSpLocks/>
          </p:cNvCxnSpPr>
          <p:nvPr/>
        </p:nvCxnSpPr>
        <p:spPr>
          <a:xfrm flipV="1">
            <a:off x="3421626" y="2203957"/>
            <a:ext cx="5640159" cy="9515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5B8A26F7-FC81-C6D0-8D1C-36934293DDC1}"/>
              </a:ext>
            </a:extLst>
          </p:cNvPr>
          <p:cNvCxnSpPr>
            <a:cxnSpLocks/>
            <a:stCxn id="3080" idx="3"/>
          </p:cNvCxnSpPr>
          <p:nvPr/>
        </p:nvCxnSpPr>
        <p:spPr>
          <a:xfrm flipV="1">
            <a:off x="2983347" y="2464204"/>
            <a:ext cx="6000409" cy="64934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44C87015-1817-FD93-9203-4AC40C77970D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1890355" y="2328002"/>
            <a:ext cx="7349004" cy="27240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993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FC6B6E-94D2-935C-C31A-28439A947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83464"/>
            <a:ext cx="3100013" cy="969264"/>
          </a:xfrm>
        </p:spPr>
        <p:txBody>
          <a:bodyPr/>
          <a:lstStyle/>
          <a:p>
            <a:r>
              <a:rPr lang="es-CO" dirty="0"/>
              <a:t>Tipos de tablas</a:t>
            </a:r>
          </a:p>
        </p:txBody>
      </p:sp>
      <p:pic>
        <p:nvPicPr>
          <p:cNvPr id="5" name="Marcador de contenido 4" descr="Diagrama, Dibujo de ingeniería&#10;&#10;El contenido generado por IA puede ser incorrecto.">
            <a:extLst>
              <a:ext uri="{FF2B5EF4-FFF2-40B4-BE49-F238E27FC236}">
                <a16:creationId xmlns:a16="http://schemas.microsoft.com/office/drawing/2014/main" id="{9FA9032E-ED7D-B844-1A7C-77043198D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7452" y="231058"/>
            <a:ext cx="6626942" cy="6626942"/>
          </a:xfrm>
          <a:prstGeom prst="rect">
            <a:avLst/>
          </a:prstGeom>
        </p:spPr>
      </p:pic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E665C9B-B990-B344-F534-221C388626F4}"/>
              </a:ext>
            </a:extLst>
          </p:cNvPr>
          <p:cNvSpPr txBox="1">
            <a:spLocks/>
          </p:cNvSpPr>
          <p:nvPr/>
        </p:nvSpPr>
        <p:spPr>
          <a:xfrm>
            <a:off x="233568" y="1542333"/>
            <a:ext cx="5211762" cy="490061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b="1" dirty="0"/>
              <a:t>FACT TABLE</a:t>
            </a:r>
          </a:p>
          <a:p>
            <a:pPr lvl="1"/>
            <a:r>
              <a:rPr lang="es-CO" b="1" dirty="0"/>
              <a:t>Propósito:</a:t>
            </a:r>
            <a:r>
              <a:rPr lang="es-CO" dirty="0"/>
              <a:t> Registrar hechos</a:t>
            </a:r>
            <a:endParaRPr lang="es-CO" b="1" dirty="0"/>
          </a:p>
          <a:p>
            <a:pPr lvl="1"/>
            <a:r>
              <a:rPr lang="es-CO" b="1" dirty="0"/>
              <a:t>Rol en modelo: </a:t>
            </a:r>
            <a:r>
              <a:rPr lang="es-CO" dirty="0"/>
              <a:t>El centro del modelo. Contiene métricas y </a:t>
            </a:r>
            <a:r>
              <a:rPr lang="es-CO" b="1" dirty="0"/>
              <a:t>referencias a otras tablas</a:t>
            </a:r>
          </a:p>
          <a:p>
            <a:pPr lvl="1"/>
            <a:r>
              <a:rPr lang="es-CO" b="1" dirty="0"/>
              <a:t>Contenido: </a:t>
            </a:r>
            <a:r>
              <a:rPr lang="es-CO" dirty="0"/>
              <a:t>Métricas numéricas y </a:t>
            </a:r>
            <a:r>
              <a:rPr lang="es-CO" dirty="0" err="1"/>
              <a:t>IDs</a:t>
            </a:r>
            <a:endParaRPr lang="es-CO" b="1" dirty="0"/>
          </a:p>
          <a:p>
            <a:pPr lvl="1"/>
            <a:r>
              <a:rPr lang="es-CO" b="1" dirty="0"/>
              <a:t>Granularidad: </a:t>
            </a:r>
            <a:r>
              <a:rPr lang="es-CO" dirty="0"/>
              <a:t>Definida y estricta (nivel de hecho: por venta, por </a:t>
            </a:r>
            <a:r>
              <a:rPr lang="es-CO" dirty="0" err="1"/>
              <a:t>click</a:t>
            </a:r>
            <a:r>
              <a:rPr lang="es-CO" dirty="0"/>
              <a:t>, por día, …)</a:t>
            </a:r>
          </a:p>
          <a:p>
            <a:pPr lvl="1"/>
            <a:r>
              <a:rPr lang="es-CO" b="1" dirty="0"/>
              <a:t>Uso en análisis: </a:t>
            </a:r>
            <a:r>
              <a:rPr lang="es-CO" dirty="0"/>
              <a:t>Base para cálculos y agregaciones</a:t>
            </a:r>
          </a:p>
          <a:p>
            <a:r>
              <a:rPr lang="es-CO" b="1" dirty="0"/>
              <a:t>DIM TABLE</a:t>
            </a:r>
          </a:p>
          <a:p>
            <a:pPr lvl="1"/>
            <a:r>
              <a:rPr lang="es-CO" b="1" dirty="0"/>
              <a:t>Propósito:</a:t>
            </a:r>
            <a:r>
              <a:rPr lang="es-CO" dirty="0"/>
              <a:t> Brinda contexto a los datos</a:t>
            </a:r>
            <a:endParaRPr lang="es-CO" b="1" dirty="0"/>
          </a:p>
          <a:p>
            <a:pPr lvl="1"/>
            <a:r>
              <a:rPr lang="es-CO" b="1" dirty="0"/>
              <a:t>Rol en modelo: </a:t>
            </a:r>
            <a:r>
              <a:rPr lang="es-CO" dirty="0"/>
              <a:t>Tablas descriptivas</a:t>
            </a:r>
          </a:p>
          <a:p>
            <a:pPr lvl="1"/>
            <a:r>
              <a:rPr lang="es-CO" b="1" dirty="0"/>
              <a:t>Contenido: </a:t>
            </a:r>
            <a:r>
              <a:rPr lang="en-US" dirty="0" err="1"/>
              <a:t>Representan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qué</a:t>
            </a:r>
            <a:r>
              <a:rPr lang="en-US" dirty="0"/>
              <a:t>, </a:t>
            </a:r>
            <a:r>
              <a:rPr lang="en-US" dirty="0" err="1"/>
              <a:t>quién</a:t>
            </a:r>
            <a:r>
              <a:rPr lang="en-US" dirty="0"/>
              <a:t>, </a:t>
            </a:r>
            <a:r>
              <a:rPr lang="en-US" dirty="0" err="1"/>
              <a:t>cómo</a:t>
            </a:r>
            <a:r>
              <a:rPr lang="en-US" dirty="0"/>
              <a:t>, </a:t>
            </a:r>
            <a:r>
              <a:rPr lang="en-US" dirty="0" err="1"/>
              <a:t>dónde</a:t>
            </a:r>
            <a:r>
              <a:rPr lang="en-US" dirty="0"/>
              <a:t>, </a:t>
            </a:r>
            <a:r>
              <a:rPr lang="en-US" dirty="0" err="1"/>
              <a:t>cuándo</a:t>
            </a:r>
            <a:r>
              <a:rPr lang="en-US" dirty="0"/>
              <a:t> y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qué</a:t>
            </a:r>
            <a:r>
              <a:rPr lang="en-US" dirty="0"/>
              <a:t> del </a:t>
            </a:r>
            <a:r>
              <a:rPr lang="en-US" dirty="0" err="1"/>
              <a:t>evento</a:t>
            </a:r>
            <a:r>
              <a:rPr lang="en-US" dirty="0"/>
              <a:t>.</a:t>
            </a:r>
          </a:p>
          <a:p>
            <a:pPr lvl="1"/>
            <a:r>
              <a:rPr lang="es-CO" b="1" dirty="0"/>
              <a:t>Granularidad: </a:t>
            </a:r>
            <a:r>
              <a:rPr lang="es-CO" dirty="0"/>
              <a:t>No necesariamente tiene granularidad definida</a:t>
            </a:r>
          </a:p>
          <a:p>
            <a:pPr lvl="1"/>
            <a:r>
              <a:rPr lang="es-CO" b="1" dirty="0"/>
              <a:t>Uso en análisis: </a:t>
            </a:r>
            <a:r>
              <a:rPr lang="es-CO" dirty="0"/>
              <a:t>Depende del contexto</a:t>
            </a:r>
            <a:endParaRPr lang="es-CO" b="1" dirty="0"/>
          </a:p>
          <a:p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2099972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EF7529C-379F-7478-DBA9-9CA26433D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Tipos de tablas</a:t>
            </a:r>
            <a:endParaRPr lang="es-CO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BF598D7-74BF-1DA5-13C0-2A1CD69DDF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err="1"/>
              <a:t>Fact</a:t>
            </a:r>
            <a:r>
              <a:rPr lang="es-CO" dirty="0"/>
              <a:t> Table / tabla de hechos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0AE3C3F-80AA-2CD5-91E7-9D7BED47E8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CO" b="1" dirty="0"/>
              <a:t>Propósito:</a:t>
            </a:r>
            <a:r>
              <a:rPr lang="es-CO" dirty="0"/>
              <a:t> Registrar hechos (ventas, </a:t>
            </a:r>
            <a:r>
              <a:rPr lang="es-CO" dirty="0" err="1"/>
              <a:t>clicks</a:t>
            </a:r>
            <a:r>
              <a:rPr lang="es-CO" dirty="0"/>
              <a:t>, transacciones)</a:t>
            </a:r>
            <a:endParaRPr lang="es-CO" b="1" dirty="0"/>
          </a:p>
          <a:p>
            <a:r>
              <a:rPr lang="es-CO" b="1" dirty="0"/>
              <a:t>Rol en modelo: </a:t>
            </a:r>
            <a:r>
              <a:rPr lang="es-CO" dirty="0"/>
              <a:t>El centro del modelo. Contiene métricas y </a:t>
            </a:r>
            <a:r>
              <a:rPr lang="es-CO" b="1" dirty="0"/>
              <a:t>referencias a otras tablas</a:t>
            </a:r>
          </a:p>
          <a:p>
            <a:r>
              <a:rPr lang="es-CO" b="1" dirty="0"/>
              <a:t>Contenido: </a:t>
            </a:r>
            <a:r>
              <a:rPr lang="es-CO" dirty="0"/>
              <a:t>Métricas numéricas y </a:t>
            </a:r>
            <a:r>
              <a:rPr lang="es-CO" dirty="0" err="1"/>
              <a:t>IDs</a:t>
            </a:r>
            <a:endParaRPr lang="es-CO" b="1" dirty="0"/>
          </a:p>
          <a:p>
            <a:r>
              <a:rPr lang="es-CO" b="1" dirty="0"/>
              <a:t>Granularidad: </a:t>
            </a:r>
            <a:r>
              <a:rPr lang="es-CO" dirty="0"/>
              <a:t>Definida y estricta (nivel de hecho: por venta, por </a:t>
            </a:r>
            <a:r>
              <a:rPr lang="es-CO" dirty="0" err="1"/>
              <a:t>click</a:t>
            </a:r>
            <a:r>
              <a:rPr lang="es-CO" dirty="0"/>
              <a:t>, por día, …)</a:t>
            </a:r>
          </a:p>
          <a:p>
            <a:r>
              <a:rPr lang="es-CO" b="1" dirty="0"/>
              <a:t>Uso en análisis: </a:t>
            </a:r>
            <a:r>
              <a:rPr lang="es-CO" dirty="0"/>
              <a:t>Base para cálculos y agregaciones</a:t>
            </a:r>
            <a:endParaRPr lang="es-CO" b="1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EB145C4-B8DC-9600-9CB8-4FF60AD1DF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CO" dirty="0" err="1"/>
              <a:t>Dim</a:t>
            </a:r>
            <a:r>
              <a:rPr lang="es-CO" dirty="0"/>
              <a:t> Table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AD39202B-962C-B3C7-1FA7-7FC542D31C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CO" b="1" dirty="0"/>
              <a:t>Propósito:</a:t>
            </a:r>
            <a:r>
              <a:rPr lang="es-CO" dirty="0"/>
              <a:t> Cualquier tabla con datos que brinda contexto a los datos</a:t>
            </a:r>
            <a:endParaRPr lang="es-CO" b="1" dirty="0"/>
          </a:p>
          <a:p>
            <a:r>
              <a:rPr lang="es-CO" b="1" dirty="0"/>
              <a:t>Rol en modelo: </a:t>
            </a:r>
            <a:r>
              <a:rPr lang="es-CO" dirty="0"/>
              <a:t>Tablas descriptivas</a:t>
            </a:r>
          </a:p>
          <a:p>
            <a:r>
              <a:rPr lang="es-CO" b="1" dirty="0"/>
              <a:t>Contenido: </a:t>
            </a:r>
            <a:r>
              <a:rPr lang="es-CO" dirty="0"/>
              <a:t>Datos crudos, transformados, agregados, etc.</a:t>
            </a:r>
            <a:endParaRPr lang="es-CO" b="1" dirty="0"/>
          </a:p>
          <a:p>
            <a:r>
              <a:rPr lang="es-CO" b="1" dirty="0"/>
              <a:t>Granularidad: </a:t>
            </a:r>
            <a:r>
              <a:rPr lang="es-CO" dirty="0"/>
              <a:t>No necesariamente tiene granularidad definida</a:t>
            </a:r>
          </a:p>
          <a:p>
            <a:r>
              <a:rPr lang="es-CO" b="1" dirty="0"/>
              <a:t>Uso en análisis: </a:t>
            </a:r>
            <a:r>
              <a:rPr lang="es-CO" dirty="0"/>
              <a:t>Depende del contexto</a:t>
            </a:r>
            <a:endParaRPr lang="es-CO" b="1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98992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lecha: hacia abajo 24">
            <a:extLst>
              <a:ext uri="{FF2B5EF4-FFF2-40B4-BE49-F238E27FC236}">
                <a16:creationId xmlns:a16="http://schemas.microsoft.com/office/drawing/2014/main" id="{4DF6E5B3-8880-83CD-A778-2402412E3F17}"/>
              </a:ext>
            </a:extLst>
          </p:cNvPr>
          <p:cNvSpPr/>
          <p:nvPr/>
        </p:nvSpPr>
        <p:spPr>
          <a:xfrm>
            <a:off x="2824778" y="3524863"/>
            <a:ext cx="7545405" cy="1563003"/>
          </a:xfrm>
          <a:prstGeom prst="downArrow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717E34-31F1-9FE4-C422-680DF46F2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540" y="132047"/>
            <a:ext cx="1676757" cy="969264"/>
          </a:xfrm>
        </p:spPr>
        <p:txBody>
          <a:bodyPr>
            <a:normAutofit fontScale="90000"/>
          </a:bodyPr>
          <a:lstStyle/>
          <a:p>
            <a:r>
              <a:rPr lang="es-ES" dirty="0"/>
              <a:t>JOIN (INNER)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F3F49D-01A8-F9CE-FF54-F7DF332A9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284" y="132047"/>
            <a:ext cx="10215716" cy="1411617"/>
          </a:xfrm>
        </p:spPr>
        <p:txBody>
          <a:bodyPr/>
          <a:lstStyle/>
          <a:p>
            <a:r>
              <a:rPr lang="es-ES" dirty="0"/>
              <a:t>JOIN devuelve únicamente las filas donde las claves coinciden en ambas tablas.</a:t>
            </a:r>
          </a:p>
          <a:p>
            <a:r>
              <a:rPr lang="es-ES" dirty="0"/>
              <a:t>El JOIN es “estricto”: si no hay coincidencia en la dimensión, esa fila de la </a:t>
            </a:r>
            <a:r>
              <a:rPr lang="es-ES" dirty="0" err="1"/>
              <a:t>fact</a:t>
            </a:r>
            <a:r>
              <a:rPr lang="es-ES" dirty="0"/>
              <a:t> desaparece.</a:t>
            </a:r>
          </a:p>
          <a:p>
            <a:r>
              <a:rPr lang="es-ES" dirty="0"/>
              <a:t>Esto es útil cuando quieres trabajar solo con datos “válidos” o “completos”.</a:t>
            </a:r>
            <a:endParaRPr lang="es-CO" dirty="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57E2212C-1845-99EE-4370-CE67D737ECA2}"/>
              </a:ext>
            </a:extLst>
          </p:cNvPr>
          <p:cNvSpPr txBox="1">
            <a:spLocks/>
          </p:cNvSpPr>
          <p:nvPr/>
        </p:nvSpPr>
        <p:spPr>
          <a:xfrm>
            <a:off x="5248004" y="3508692"/>
            <a:ext cx="2698954" cy="1411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hero h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latin typeface="Consolas" panose="020B0609020204030204" pitchFamily="49" charset="0"/>
              </a:rPr>
              <a:t>  team 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h.team_id</a:t>
            </a:r>
            <a:r>
              <a:rPr lang="en-US" dirty="0">
                <a:latin typeface="Consolas" panose="020B0609020204030204" pitchFamily="49" charset="0"/>
              </a:rPr>
              <a:t> = t.id;</a:t>
            </a:r>
          </a:p>
          <a:p>
            <a:endParaRPr lang="es-CO" dirty="0"/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2F6C79B5-3109-59D1-A219-0004AA661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597532"/>
              </p:ext>
            </p:extLst>
          </p:nvPr>
        </p:nvGraphicFramePr>
        <p:xfrm>
          <a:off x="181540" y="1483975"/>
          <a:ext cx="529217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041">
                  <a:extLst>
                    <a:ext uri="{9D8B030D-6E8A-4147-A177-3AD203B41FA5}">
                      <a16:colId xmlns:a16="http://schemas.microsoft.com/office/drawing/2014/main" val="66108983"/>
                    </a:ext>
                  </a:extLst>
                </a:gridCol>
                <a:gridCol w="1130709">
                  <a:extLst>
                    <a:ext uri="{9D8B030D-6E8A-4147-A177-3AD203B41FA5}">
                      <a16:colId xmlns:a16="http://schemas.microsoft.com/office/drawing/2014/main" val="3522124185"/>
                    </a:ext>
                  </a:extLst>
                </a:gridCol>
                <a:gridCol w="1651820">
                  <a:extLst>
                    <a:ext uri="{9D8B030D-6E8A-4147-A177-3AD203B41FA5}">
                      <a16:colId xmlns:a16="http://schemas.microsoft.com/office/drawing/2014/main" val="1299535292"/>
                    </a:ext>
                  </a:extLst>
                </a:gridCol>
                <a:gridCol w="835742">
                  <a:extLst>
                    <a:ext uri="{9D8B030D-6E8A-4147-A177-3AD203B41FA5}">
                      <a16:colId xmlns:a16="http://schemas.microsoft.com/office/drawing/2014/main" val="1494348686"/>
                    </a:ext>
                  </a:extLst>
                </a:gridCol>
                <a:gridCol w="1238863">
                  <a:extLst>
                    <a:ext uri="{9D8B030D-6E8A-4147-A177-3AD203B41FA5}">
                      <a16:colId xmlns:a16="http://schemas.microsoft.com/office/drawing/2014/main" val="10766121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>
                          <a:effectLst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 err="1">
                          <a:effectLst/>
                        </a:rPr>
                        <a:t>name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secret_name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team_id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5194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Iron Man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Tony Stark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2925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Hulk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Bruce Banner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>
                          <a:effectLst/>
                        </a:rPr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Thor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Odinson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1500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>
                          <a:effectLst/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5605103"/>
                  </a:ext>
                </a:extLst>
              </a:tr>
            </a:tbl>
          </a:graphicData>
        </a:graphic>
      </p:graphicFrame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F87310CA-B2D8-6BF2-7C3C-3D02CD693C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148315"/>
              </p:ext>
            </p:extLst>
          </p:nvPr>
        </p:nvGraphicFramePr>
        <p:xfrm>
          <a:off x="7373248" y="1921708"/>
          <a:ext cx="4091166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1720">
                  <a:extLst>
                    <a:ext uri="{9D8B030D-6E8A-4147-A177-3AD203B41FA5}">
                      <a16:colId xmlns:a16="http://schemas.microsoft.com/office/drawing/2014/main" val="3778736735"/>
                    </a:ext>
                  </a:extLst>
                </a:gridCol>
                <a:gridCol w="1730478">
                  <a:extLst>
                    <a:ext uri="{9D8B030D-6E8A-4147-A177-3AD203B41FA5}">
                      <a16:colId xmlns:a16="http://schemas.microsoft.com/office/drawing/2014/main" val="1650441109"/>
                    </a:ext>
                  </a:extLst>
                </a:gridCol>
                <a:gridCol w="1818968">
                  <a:extLst>
                    <a:ext uri="{9D8B030D-6E8A-4147-A177-3AD203B41FA5}">
                      <a16:colId xmlns:a16="http://schemas.microsoft.com/office/drawing/2014/main" val="38713246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>
                          <a:effectLst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 err="1">
                          <a:effectLst/>
                        </a:rPr>
                        <a:t>name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 err="1">
                          <a:effectLst/>
                        </a:rPr>
                        <a:t>headquarters</a:t>
                      </a:r>
                      <a:endParaRPr lang="es-CO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722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Avengers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New York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43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</a:rPr>
                        <a:t>Gamma Force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 err="1">
                          <a:effectLst/>
                        </a:rPr>
                        <a:t>Desert</a:t>
                      </a:r>
                      <a:r>
                        <a:rPr lang="es-CO" dirty="0">
                          <a:effectLst/>
                        </a:rPr>
                        <a:t> Base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5532148"/>
                  </a:ext>
                </a:extLst>
              </a:tr>
            </a:tbl>
          </a:graphicData>
        </a:graphic>
      </p:graphicFrame>
      <p:cxnSp>
        <p:nvCxnSpPr>
          <p:cNvPr id="13" name="Conector: angular 12">
            <a:extLst>
              <a:ext uri="{FF2B5EF4-FFF2-40B4-BE49-F238E27FC236}">
                <a16:creationId xmlns:a16="http://schemas.microsoft.com/office/drawing/2014/main" id="{0D186ECE-FA45-A02F-719E-4C12AFAA09C5}"/>
              </a:ext>
            </a:extLst>
          </p:cNvPr>
          <p:cNvCxnSpPr>
            <a:endCxn id="11" idx="1"/>
          </p:cNvCxnSpPr>
          <p:nvPr/>
        </p:nvCxnSpPr>
        <p:spPr>
          <a:xfrm>
            <a:off x="5437239" y="2085021"/>
            <a:ext cx="1936009" cy="392947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D33FBCF3-069D-9114-4DF6-BA2B022ECD39}"/>
              </a:ext>
            </a:extLst>
          </p:cNvPr>
          <p:cNvCxnSpPr>
            <a:endCxn id="11" idx="1"/>
          </p:cNvCxnSpPr>
          <p:nvPr/>
        </p:nvCxnSpPr>
        <p:spPr>
          <a:xfrm flipV="1">
            <a:off x="5437239" y="2477968"/>
            <a:ext cx="1936009" cy="334640"/>
          </a:xfrm>
          <a:prstGeom prst="bentConnector3">
            <a:avLst>
              <a:gd name="adj1" fmla="val 352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8447118F-D6FD-FF2D-E6F4-9ED0ED563593}"/>
              </a:ext>
            </a:extLst>
          </p:cNvPr>
          <p:cNvCxnSpPr/>
          <p:nvPr/>
        </p:nvCxnSpPr>
        <p:spPr>
          <a:xfrm>
            <a:off x="5473715" y="2389821"/>
            <a:ext cx="1899533" cy="471833"/>
          </a:xfrm>
          <a:prstGeom prst="bentConnector3">
            <a:avLst>
              <a:gd name="adj1" fmla="val 68117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ángulo 19">
            <a:extLst>
              <a:ext uri="{FF2B5EF4-FFF2-40B4-BE49-F238E27FC236}">
                <a16:creationId xmlns:a16="http://schemas.microsoft.com/office/drawing/2014/main" id="{39C79E8D-E02D-F514-0053-76F6E131B86F}"/>
              </a:ext>
            </a:extLst>
          </p:cNvPr>
          <p:cNvSpPr/>
          <p:nvPr/>
        </p:nvSpPr>
        <p:spPr>
          <a:xfrm>
            <a:off x="2302499" y="2927834"/>
            <a:ext cx="83869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hero</a:t>
            </a:r>
            <a:endParaRPr lang="es-ES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516F4E66-7C0F-D7A2-C07B-26095D278E94}"/>
              </a:ext>
            </a:extLst>
          </p:cNvPr>
          <p:cNvSpPr/>
          <p:nvPr/>
        </p:nvSpPr>
        <p:spPr>
          <a:xfrm>
            <a:off x="9106798" y="2967335"/>
            <a:ext cx="94609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2400" b="1" dirty="0" err="1">
                <a:ln/>
                <a:solidFill>
                  <a:schemeClr val="accent3"/>
                </a:solidFill>
              </a:rPr>
              <a:t>team</a:t>
            </a:r>
            <a:endParaRPr lang="es-ES" sz="2400" b="1" dirty="0">
              <a:ln/>
              <a:solidFill>
                <a:schemeClr val="accent3"/>
              </a:solidFill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627D1D56-4CA8-535B-9490-1591F3454CEA}"/>
              </a:ext>
            </a:extLst>
          </p:cNvPr>
          <p:cNvSpPr/>
          <p:nvPr/>
        </p:nvSpPr>
        <p:spPr>
          <a:xfrm>
            <a:off x="3877582" y="2960129"/>
            <a:ext cx="155965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600" b="0" cap="none" spc="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Fact</a:t>
            </a:r>
            <a:r>
              <a:rPr lang="es-ES" sz="1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Table</a:t>
            </a:r>
            <a:endParaRPr lang="es-ES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DF3907C1-08DD-99FD-9B4E-1EF67DE9C057}"/>
              </a:ext>
            </a:extLst>
          </p:cNvPr>
          <p:cNvSpPr/>
          <p:nvPr/>
        </p:nvSpPr>
        <p:spPr>
          <a:xfrm>
            <a:off x="10226784" y="3062337"/>
            <a:ext cx="155965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600" b="0" cap="none" spc="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Dim</a:t>
            </a:r>
            <a:r>
              <a:rPr lang="es-ES" sz="1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Table</a:t>
            </a:r>
            <a:endParaRPr lang="es-ES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24" name="Tabla 23">
            <a:extLst>
              <a:ext uri="{FF2B5EF4-FFF2-40B4-BE49-F238E27FC236}">
                <a16:creationId xmlns:a16="http://schemas.microsoft.com/office/drawing/2014/main" id="{BA553FF1-AC38-A813-B70F-3EEBF4D778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108163"/>
              </p:ext>
            </p:extLst>
          </p:nvPr>
        </p:nvGraphicFramePr>
        <p:xfrm>
          <a:off x="1106770" y="5242593"/>
          <a:ext cx="9978460" cy="148336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695746">
                  <a:extLst>
                    <a:ext uri="{9D8B030D-6E8A-4147-A177-3AD203B41FA5}">
                      <a16:colId xmlns:a16="http://schemas.microsoft.com/office/drawing/2014/main" val="2966315062"/>
                    </a:ext>
                  </a:extLst>
                </a:gridCol>
                <a:gridCol w="1134208">
                  <a:extLst>
                    <a:ext uri="{9D8B030D-6E8A-4147-A177-3AD203B41FA5}">
                      <a16:colId xmlns:a16="http://schemas.microsoft.com/office/drawing/2014/main" val="3837249114"/>
                    </a:ext>
                  </a:extLst>
                </a:gridCol>
                <a:gridCol w="1809136">
                  <a:extLst>
                    <a:ext uri="{9D8B030D-6E8A-4147-A177-3AD203B41FA5}">
                      <a16:colId xmlns:a16="http://schemas.microsoft.com/office/drawing/2014/main" val="1579989271"/>
                    </a:ext>
                  </a:extLst>
                </a:gridCol>
                <a:gridCol w="865239">
                  <a:extLst>
                    <a:ext uri="{9D8B030D-6E8A-4147-A177-3AD203B41FA5}">
                      <a16:colId xmlns:a16="http://schemas.microsoft.com/office/drawing/2014/main" val="2028673831"/>
                    </a:ext>
                  </a:extLst>
                </a:gridCol>
                <a:gridCol w="1337187">
                  <a:extLst>
                    <a:ext uri="{9D8B030D-6E8A-4147-A177-3AD203B41FA5}">
                      <a16:colId xmlns:a16="http://schemas.microsoft.com/office/drawing/2014/main" val="3413664666"/>
                    </a:ext>
                  </a:extLst>
                </a:gridCol>
                <a:gridCol w="580103">
                  <a:extLst>
                    <a:ext uri="{9D8B030D-6E8A-4147-A177-3AD203B41FA5}">
                      <a16:colId xmlns:a16="http://schemas.microsoft.com/office/drawing/2014/main" val="2685511428"/>
                    </a:ext>
                  </a:extLst>
                </a:gridCol>
                <a:gridCol w="1710813">
                  <a:extLst>
                    <a:ext uri="{9D8B030D-6E8A-4147-A177-3AD203B41FA5}">
                      <a16:colId xmlns:a16="http://schemas.microsoft.com/office/drawing/2014/main" val="448338505"/>
                    </a:ext>
                  </a:extLst>
                </a:gridCol>
                <a:gridCol w="1846028">
                  <a:extLst>
                    <a:ext uri="{9D8B030D-6E8A-4147-A177-3AD203B41FA5}">
                      <a16:colId xmlns:a16="http://schemas.microsoft.com/office/drawing/2014/main" val="8520789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 err="1"/>
                        <a:t>h.id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h.name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 err="1"/>
                        <a:t>h.secret_name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h.age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h.team_id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t.id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/>
                        <a:t>t.name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t.headquarters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9662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Iron Man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Tony Stark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Avengers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New York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758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Thor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Odinson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1500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Avengers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New York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8695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Hulk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Bruce Banner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Gamma Force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 err="1"/>
                        <a:t>Desert</a:t>
                      </a:r>
                      <a:r>
                        <a:rPr lang="es-CO" dirty="0"/>
                        <a:t> Base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267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4183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323A1E66-A93A-CE7E-2096-56EC0CCD9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4480560" cy="1527048"/>
          </a:xfrm>
        </p:spPr>
        <p:txBody>
          <a:bodyPr anchor="b">
            <a:normAutofit/>
          </a:bodyPr>
          <a:lstStyle/>
          <a:p>
            <a:r>
              <a:rPr lang="es-ES" dirty="0"/>
              <a:t>JOIN malo = explosión de filas</a:t>
            </a:r>
            <a:endParaRPr lang="es-CO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4973B99C-AC5A-282D-253D-DDC939DA46E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7" y="2276856"/>
            <a:ext cx="4480560" cy="4041648"/>
          </a:xfrm>
        </p:spPr>
        <p:txBody>
          <a:bodyPr>
            <a:normAutofit/>
          </a:bodyPr>
          <a:lstStyle/>
          <a:p>
            <a:r>
              <a:rPr lang="es-ES" dirty="0" err="1"/>
              <a:t>fact</a:t>
            </a:r>
            <a:r>
              <a:rPr lang="es-ES" dirty="0"/>
              <a:t> ↔ </a:t>
            </a:r>
            <a:r>
              <a:rPr lang="es-ES" dirty="0" err="1"/>
              <a:t>dim</a:t>
            </a:r>
            <a:r>
              <a:rPr lang="es-ES" dirty="0"/>
              <a:t> con duplicados → multiplicación</a:t>
            </a:r>
          </a:p>
          <a:p>
            <a:r>
              <a:rPr lang="es-ES" dirty="0"/>
              <a:t>Si la dimensión tiene duplicados por clave, el JOIN multiplica.</a:t>
            </a:r>
          </a:p>
          <a:p>
            <a:r>
              <a:rPr lang="es-ES" dirty="0"/>
              <a:t>Se generan datos falsos que van a explotar las métricas</a:t>
            </a:r>
            <a:endParaRPr lang="es-CO" dirty="0"/>
          </a:p>
        </p:txBody>
      </p:sp>
      <p:pic>
        <p:nvPicPr>
          <p:cNvPr id="4098" name="Picture 2" descr="A Meme That Finally Made the Different Types of Joins in SQL 'Click' for Me  | by Spencer Antonio Marlen-Starr | GoPenAI">
            <a:extLst>
              <a:ext uri="{FF2B5EF4-FFF2-40B4-BE49-F238E27FC236}">
                <a16:creationId xmlns:a16="http://schemas.microsoft.com/office/drawing/2014/main" id="{AA067043-748E-09A8-377B-37FD80A9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" r="1" b="1"/>
          <a:stretch>
            <a:fillRect/>
          </a:stretch>
        </p:blipFill>
        <p:spPr bwMode="auto">
          <a:xfrm>
            <a:off x="5737594" y="342900"/>
            <a:ext cx="6111507" cy="6172338"/>
          </a:xfrm>
          <a:custGeom>
            <a:avLst/>
            <a:gdLst>
              <a:gd name="connsiteX0" fmla="*/ 269395 w 6111507"/>
              <a:gd name="connsiteY0" fmla="*/ 0 h 6172338"/>
              <a:gd name="connsiteX1" fmla="*/ 5842112 w 6111507"/>
              <a:gd name="connsiteY1" fmla="*/ 0 h 6172338"/>
              <a:gd name="connsiteX2" fmla="*/ 6111507 w 6111507"/>
              <a:gd name="connsiteY2" fmla="*/ 268145 h 6172338"/>
              <a:gd name="connsiteX3" fmla="*/ 6111507 w 6111507"/>
              <a:gd name="connsiteY3" fmla="*/ 5904194 h 6172338"/>
              <a:gd name="connsiteX4" fmla="*/ 5842112 w 6111507"/>
              <a:gd name="connsiteY4" fmla="*/ 6172338 h 6172338"/>
              <a:gd name="connsiteX5" fmla="*/ 269395 w 6111507"/>
              <a:gd name="connsiteY5" fmla="*/ 6172338 h 6172338"/>
              <a:gd name="connsiteX6" fmla="*/ 0 w 6111507"/>
              <a:gd name="connsiteY6" fmla="*/ 5904194 h 6172338"/>
              <a:gd name="connsiteX7" fmla="*/ 0 w 6111507"/>
              <a:gd name="connsiteY7" fmla="*/ 268145 h 6172338"/>
              <a:gd name="connsiteX8" fmla="*/ 269395 w 6111507"/>
              <a:gd name="connsiteY8" fmla="*/ 0 h 617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1507" h="6172338">
                <a:moveTo>
                  <a:pt x="269395" y="0"/>
                </a:moveTo>
                <a:lnTo>
                  <a:pt x="5842112" y="0"/>
                </a:lnTo>
                <a:cubicBezTo>
                  <a:pt x="5990895" y="0"/>
                  <a:pt x="6111507" y="120052"/>
                  <a:pt x="6111507" y="268145"/>
                </a:cubicBezTo>
                <a:lnTo>
                  <a:pt x="6111507" y="5904194"/>
                </a:lnTo>
                <a:cubicBezTo>
                  <a:pt x="6111507" y="6052286"/>
                  <a:pt x="5990895" y="6172338"/>
                  <a:pt x="5842112" y="6172338"/>
                </a:cubicBezTo>
                <a:lnTo>
                  <a:pt x="269395" y="6172338"/>
                </a:lnTo>
                <a:cubicBezTo>
                  <a:pt x="120612" y="6172338"/>
                  <a:pt x="0" y="6052286"/>
                  <a:pt x="0" y="5904194"/>
                </a:cubicBezTo>
                <a:lnTo>
                  <a:pt x="0" y="268145"/>
                </a:lnTo>
                <a:cubicBezTo>
                  <a:pt x="0" y="120052"/>
                  <a:pt x="120612" y="0"/>
                  <a:pt x="269395" y="0"/>
                </a:cubicBezTo>
                <a:close/>
              </a:path>
            </a:pathLst>
          </a:cu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609246367"/>
      </p:ext>
    </p:extLst>
  </p:cSld>
  <p:clrMapOvr>
    <a:masterClrMapping/>
  </p:clrMapOvr>
</p:sld>
</file>

<file path=ppt/theme/theme1.xml><?xml version="1.0" encoding="utf-8"?>
<a:theme xmlns:a="http://schemas.openxmlformats.org/drawingml/2006/main" name="Dune">
  <a:themeElements>
    <a:clrScheme name="Dune">
      <a:dk1>
        <a:srgbClr val="131313"/>
      </a:dk1>
      <a:lt1>
        <a:sysClr val="window" lastClr="FFFFFF"/>
      </a:lt1>
      <a:dk2>
        <a:srgbClr val="203430"/>
      </a:dk2>
      <a:lt2>
        <a:srgbClr val="F0EDE6"/>
      </a:lt2>
      <a:accent1>
        <a:srgbClr val="A57361"/>
      </a:accent1>
      <a:accent2>
        <a:srgbClr val="CD9979"/>
      </a:accent2>
      <a:accent3>
        <a:srgbClr val="4E6C67"/>
      </a:accent3>
      <a:accent4>
        <a:srgbClr val="BA958C"/>
      </a:accent4>
      <a:accent5>
        <a:srgbClr val="A08C60"/>
      </a:accent5>
      <a:accent6>
        <a:srgbClr val="956969"/>
      </a:accent6>
      <a:hlink>
        <a:srgbClr val="B0685E"/>
      </a:hlink>
      <a:folHlink>
        <a:srgbClr val="5E827E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une" id="{826328CA-5F67-4711-B85D-145ABD90F0C2}" vid="{19057A55-7D5A-4630-9E53-CA5ED644777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1946</TotalTime>
  <Words>2310</Words>
  <Application>Microsoft Office PowerPoint</Application>
  <PresentationFormat>Panorámica</PresentationFormat>
  <Paragraphs>633</Paragraphs>
  <Slides>23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8" baseType="lpstr">
      <vt:lpstr>Aptos</vt:lpstr>
      <vt:lpstr>Arial</vt:lpstr>
      <vt:lpstr>Consolas</vt:lpstr>
      <vt:lpstr>Neue Haas Grotesk Text Pro</vt:lpstr>
      <vt:lpstr>Dune</vt:lpstr>
      <vt:lpstr>SQL</vt:lpstr>
      <vt:lpstr>Modelo de datos</vt:lpstr>
      <vt:lpstr>1 fila = 1</vt:lpstr>
      <vt:lpstr>Tablas del día</vt:lpstr>
      <vt:lpstr>JOIN correcto = many-to-one</vt:lpstr>
      <vt:lpstr>Tipos de tablas</vt:lpstr>
      <vt:lpstr>Tipos de tablas</vt:lpstr>
      <vt:lpstr>JOIN (INNER)</vt:lpstr>
      <vt:lpstr>JOIN malo = explosión de filas</vt:lpstr>
      <vt:lpstr>Detectar el daño con conteos</vt:lpstr>
      <vt:lpstr>¿Cómo lo arreglo?</vt:lpstr>
      <vt:lpstr>CTE</vt:lpstr>
      <vt:lpstr>LEFT JOIN = conservar la fact, mostrar los faltantes</vt:lpstr>
      <vt:lpstr>Ejemplo LEFT JOIN</vt:lpstr>
      <vt:lpstr>Ejemplo LEFT JOIN</vt:lpstr>
      <vt:lpstr>CTE = crear una tabla lógica temporal</vt:lpstr>
      <vt:lpstr>Window functions = analizar sin agrupar</vt:lpstr>
      <vt:lpstr>¿Qué es una Window Function?</vt:lpstr>
      <vt:lpstr>Reto: CTE + Window function</vt:lpstr>
      <vt:lpstr>Nueva tabla de Héroes</vt:lpstr>
      <vt:lpstr>Presentación de PowerPoint</vt:lpstr>
      <vt:lpstr>Errores típicos</vt:lpstr>
      <vt:lpstr>Entregables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Santiago	 Echeverri Arteaga</dc:creator>
  <cp:lastModifiedBy>Santiago	 Echeverri Arteaga</cp:lastModifiedBy>
  <cp:revision>10</cp:revision>
  <dcterms:created xsi:type="dcterms:W3CDTF">2025-12-26T15:49:03Z</dcterms:created>
  <dcterms:modified xsi:type="dcterms:W3CDTF">2025-12-29T02:35:41Z</dcterms:modified>
</cp:coreProperties>
</file>